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9" r:id="rId2"/>
  </p:sldMasterIdLst>
  <p:notesMasterIdLst>
    <p:notesMasterId r:id="rId42"/>
  </p:notesMasterIdLst>
  <p:sldIdLst>
    <p:sldId id="257" r:id="rId3"/>
    <p:sldId id="256" r:id="rId4"/>
    <p:sldId id="284" r:id="rId5"/>
    <p:sldId id="294" r:id="rId6"/>
    <p:sldId id="272" r:id="rId7"/>
    <p:sldId id="290" r:id="rId8"/>
    <p:sldId id="305" r:id="rId9"/>
    <p:sldId id="306" r:id="rId10"/>
    <p:sldId id="307" r:id="rId11"/>
    <p:sldId id="308" r:id="rId12"/>
    <p:sldId id="273" r:id="rId13"/>
    <p:sldId id="265" r:id="rId14"/>
    <p:sldId id="258" r:id="rId15"/>
    <p:sldId id="270" r:id="rId16"/>
    <p:sldId id="296" r:id="rId17"/>
    <p:sldId id="267" r:id="rId18"/>
    <p:sldId id="295" r:id="rId19"/>
    <p:sldId id="266" r:id="rId20"/>
    <p:sldId id="269" r:id="rId21"/>
    <p:sldId id="297" r:id="rId22"/>
    <p:sldId id="275" r:id="rId23"/>
    <p:sldId id="271" r:id="rId24"/>
    <p:sldId id="279" r:id="rId25"/>
    <p:sldId id="300" r:id="rId26"/>
    <p:sldId id="276" r:id="rId27"/>
    <p:sldId id="277" r:id="rId28"/>
    <p:sldId id="278" r:id="rId29"/>
    <p:sldId id="298" r:id="rId30"/>
    <p:sldId id="288" r:id="rId31"/>
    <p:sldId id="260" r:id="rId32"/>
    <p:sldId id="281" r:id="rId33"/>
    <p:sldId id="280" r:id="rId34"/>
    <p:sldId id="302" r:id="rId35"/>
    <p:sldId id="261" r:id="rId36"/>
    <p:sldId id="303" r:id="rId37"/>
    <p:sldId id="293" r:id="rId38"/>
    <p:sldId id="292" r:id="rId39"/>
    <p:sldId id="304" r:id="rId40"/>
    <p:sldId id="310"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9A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8" autoAdjust="0"/>
    <p:restoredTop sz="94660"/>
  </p:normalViewPr>
  <p:slideViewPr>
    <p:cSldViewPr snapToGrid="0">
      <p:cViewPr varScale="1">
        <p:scale>
          <a:sx n="113" d="100"/>
          <a:sy n="113" d="100"/>
        </p:scale>
        <p:origin x="24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199F1-6473-4C1A-AB7E-C06BACC81566}" type="datetimeFigureOut">
              <a:rPr lang="en-US" smtClean="0"/>
              <a:t>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28B6FD-F597-4CF7-9375-CA67B1562BE3}" type="slidenum">
              <a:rPr lang="en-US" smtClean="0"/>
              <a:t>‹#›</a:t>
            </a:fld>
            <a:endParaRPr lang="en-US"/>
          </a:p>
        </p:txBody>
      </p:sp>
    </p:spTree>
    <p:extLst>
      <p:ext uri="{BB962C8B-B14F-4D97-AF65-F5344CB8AC3E}">
        <p14:creationId xmlns:p14="http://schemas.microsoft.com/office/powerpoint/2010/main" val="3888161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1497266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1765143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2545557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3296677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3652246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796540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3420432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3014665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1243423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3366687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286224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3018595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1239511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1436639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3CDB4-8224-47EC-B033-E1CE18AE36D9}" type="slidenum">
              <a:rPr lang="en-US" smtClean="0"/>
              <a:t>‹#›</a:t>
            </a:fld>
            <a:endParaRPr lang="en-US"/>
          </a:p>
        </p:txBody>
      </p:sp>
    </p:spTree>
    <p:extLst>
      <p:ext uri="{BB962C8B-B14F-4D97-AF65-F5344CB8AC3E}">
        <p14:creationId xmlns:p14="http://schemas.microsoft.com/office/powerpoint/2010/main" val="3375542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toryboard">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157830" y="563572"/>
            <a:ext cx="5985537" cy="457200"/>
          </a:xfrm>
          <a:solidFill>
            <a:schemeClr val="bg1">
              <a:alpha val="50000"/>
            </a:schemeClr>
          </a:solidFill>
        </p:spPr>
        <p:txBody>
          <a:bodyPr>
            <a:normAutofit/>
          </a:bodyPr>
          <a:lstStyle>
            <a:lvl1pPr marL="0" indent="0">
              <a:buNone/>
              <a:defRPr sz="1800" baseline="0">
                <a:latin typeface="+mj-lt"/>
              </a:defRPr>
            </a:lvl1pPr>
          </a:lstStyle>
          <a:p>
            <a:pPr lvl="0"/>
            <a:r>
              <a:rPr lang="en-US" dirty="0" smtClean="0"/>
              <a:t>Scene Title</a:t>
            </a:r>
            <a:endParaRPr lang="en-US" dirty="0"/>
          </a:p>
        </p:txBody>
      </p:sp>
      <p:sp>
        <p:nvSpPr>
          <p:cNvPr id="8" name="Rectangle 7"/>
          <p:cNvSpPr/>
          <p:nvPr userDrawn="1"/>
        </p:nvSpPr>
        <p:spPr>
          <a:xfrm>
            <a:off x="165878" y="572943"/>
            <a:ext cx="5985539" cy="339222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6151418" y="572943"/>
            <a:ext cx="5843848" cy="339222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65877" y="298622"/>
            <a:ext cx="1404851" cy="276999"/>
          </a:xfrm>
          <a:prstGeom prst="rect">
            <a:avLst/>
          </a:prstGeom>
          <a:noFill/>
        </p:spPr>
        <p:txBody>
          <a:bodyPr wrap="square" rtlCol="0">
            <a:spAutoFit/>
          </a:bodyPr>
          <a:lstStyle/>
          <a:p>
            <a:r>
              <a:rPr lang="en-US" sz="1200" i="1" dirty="0" smtClean="0">
                <a:solidFill>
                  <a:schemeClr val="accent6"/>
                </a:solidFill>
                <a:latin typeface="Arial" panose="020B0604020202020204" pitchFamily="34" charset="0"/>
                <a:cs typeface="Arial" panose="020B0604020202020204" pitchFamily="34" charset="0"/>
              </a:rPr>
              <a:t>Visual</a:t>
            </a:r>
            <a:endParaRPr lang="en-US" sz="1200" i="1" dirty="0">
              <a:solidFill>
                <a:schemeClr val="accent6"/>
              </a:solidFill>
              <a:latin typeface="Arial" panose="020B0604020202020204" pitchFamily="34" charset="0"/>
              <a:cs typeface="Arial" panose="020B0604020202020204" pitchFamily="34" charset="0"/>
            </a:endParaRPr>
          </a:p>
        </p:txBody>
      </p:sp>
      <p:sp>
        <p:nvSpPr>
          <p:cNvPr id="11" name="TextBox 10"/>
          <p:cNvSpPr txBox="1"/>
          <p:nvPr userDrawn="1"/>
        </p:nvSpPr>
        <p:spPr>
          <a:xfrm>
            <a:off x="6209483" y="563572"/>
            <a:ext cx="1404851" cy="276999"/>
          </a:xfrm>
          <a:prstGeom prst="rect">
            <a:avLst/>
          </a:prstGeom>
          <a:noFill/>
        </p:spPr>
        <p:txBody>
          <a:bodyPr wrap="square" rtlCol="0">
            <a:spAutoFit/>
          </a:bodyPr>
          <a:lstStyle/>
          <a:p>
            <a:r>
              <a:rPr lang="en-US" sz="1200" i="1" dirty="0" smtClean="0">
                <a:solidFill>
                  <a:schemeClr val="accent6"/>
                </a:solidFill>
                <a:latin typeface="Arial" panose="020B0604020202020204" pitchFamily="34" charset="0"/>
                <a:cs typeface="Arial" panose="020B0604020202020204" pitchFamily="34" charset="0"/>
              </a:rPr>
              <a:t>Audio</a:t>
            </a:r>
            <a:endParaRPr lang="en-US" sz="1200" i="1" dirty="0">
              <a:solidFill>
                <a:schemeClr val="accent6"/>
              </a:solidFill>
              <a:latin typeface="Arial" panose="020B0604020202020204" pitchFamily="34" charset="0"/>
              <a:cs typeface="Arial" panose="020B0604020202020204" pitchFamily="34" charset="0"/>
            </a:endParaRPr>
          </a:p>
        </p:txBody>
      </p:sp>
      <p:sp>
        <p:nvSpPr>
          <p:cNvPr id="12" name="Rectangle 11"/>
          <p:cNvSpPr/>
          <p:nvPr userDrawn="1"/>
        </p:nvSpPr>
        <p:spPr>
          <a:xfrm>
            <a:off x="165878" y="3965170"/>
            <a:ext cx="2943082" cy="24992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userDrawn="1"/>
        </p:nvSpPr>
        <p:spPr>
          <a:xfrm>
            <a:off x="165877" y="3965168"/>
            <a:ext cx="1404851" cy="276999"/>
          </a:xfrm>
          <a:prstGeom prst="rect">
            <a:avLst/>
          </a:prstGeom>
          <a:noFill/>
        </p:spPr>
        <p:txBody>
          <a:bodyPr wrap="square" rtlCol="0">
            <a:spAutoFit/>
          </a:bodyPr>
          <a:lstStyle/>
          <a:p>
            <a:r>
              <a:rPr lang="en-US" sz="1200" i="1" dirty="0" smtClean="0">
                <a:solidFill>
                  <a:schemeClr val="accent6"/>
                </a:solidFill>
                <a:latin typeface="Arial" panose="020B0604020202020204" pitchFamily="34" charset="0"/>
                <a:cs typeface="Arial" panose="020B0604020202020204" pitchFamily="34" charset="0"/>
              </a:rPr>
              <a:t>Notes</a:t>
            </a:r>
            <a:endParaRPr lang="en-US" sz="1200" i="1" dirty="0">
              <a:solidFill>
                <a:schemeClr val="accent6"/>
              </a:solidFill>
              <a:latin typeface="Arial" panose="020B0604020202020204" pitchFamily="34" charset="0"/>
              <a:cs typeface="Arial" panose="020B0604020202020204" pitchFamily="34" charset="0"/>
            </a:endParaRPr>
          </a:p>
        </p:txBody>
      </p:sp>
      <p:sp>
        <p:nvSpPr>
          <p:cNvPr id="14" name="Rectangle 13"/>
          <p:cNvSpPr/>
          <p:nvPr userDrawn="1"/>
        </p:nvSpPr>
        <p:spPr>
          <a:xfrm>
            <a:off x="3108960" y="3965170"/>
            <a:ext cx="6217920" cy="24992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userDrawn="1"/>
        </p:nvSpPr>
        <p:spPr>
          <a:xfrm>
            <a:off x="3058769" y="3969850"/>
            <a:ext cx="4109782" cy="276999"/>
          </a:xfrm>
          <a:prstGeom prst="rect">
            <a:avLst/>
          </a:prstGeom>
          <a:noFill/>
        </p:spPr>
        <p:txBody>
          <a:bodyPr wrap="square" rtlCol="0">
            <a:spAutoFit/>
          </a:bodyPr>
          <a:lstStyle/>
          <a:p>
            <a:r>
              <a:rPr lang="en-US" sz="1200" i="1" dirty="0" smtClean="0">
                <a:solidFill>
                  <a:schemeClr val="accent6"/>
                </a:solidFill>
                <a:latin typeface="Arial" panose="020B0604020202020204" pitchFamily="34" charset="0"/>
                <a:cs typeface="Arial" panose="020B0604020202020204" pitchFamily="34" charset="0"/>
              </a:rPr>
              <a:t>Interaction (does</a:t>
            </a:r>
            <a:r>
              <a:rPr lang="en-US" sz="1200" i="1" baseline="0" dirty="0" smtClean="0">
                <a:solidFill>
                  <a:schemeClr val="accent6"/>
                </a:solidFill>
                <a:latin typeface="Arial" panose="020B0604020202020204" pitchFamily="34" charset="0"/>
                <a:cs typeface="Arial" panose="020B0604020202020204" pitchFamily="34" charset="0"/>
              </a:rPr>
              <a:t> it branch, tabs…)</a:t>
            </a:r>
            <a:endParaRPr lang="en-US" sz="1200" i="1" dirty="0">
              <a:solidFill>
                <a:schemeClr val="accent6"/>
              </a:solidFill>
              <a:latin typeface="Arial" panose="020B0604020202020204" pitchFamily="34" charset="0"/>
              <a:cs typeface="Arial" panose="020B0604020202020204" pitchFamily="34" charset="0"/>
            </a:endParaRPr>
          </a:p>
        </p:txBody>
      </p:sp>
      <p:sp>
        <p:nvSpPr>
          <p:cNvPr id="17" name="Content Placeholder 16"/>
          <p:cNvSpPr>
            <a:spLocks noGrp="1"/>
          </p:cNvSpPr>
          <p:nvPr>
            <p:ph sz="quarter" idx="15"/>
          </p:nvPr>
        </p:nvSpPr>
        <p:spPr>
          <a:xfrm>
            <a:off x="165100" y="1030141"/>
            <a:ext cx="5986463" cy="2935433"/>
          </a:xfrm>
        </p:spPr>
        <p:txBody>
          <a:bodyPr>
            <a:normAutofit/>
          </a:bodyPr>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Edit Master text styles</a:t>
            </a:r>
          </a:p>
        </p:txBody>
      </p:sp>
      <p:sp>
        <p:nvSpPr>
          <p:cNvPr id="19" name="Text Placeholder 18"/>
          <p:cNvSpPr>
            <a:spLocks noGrp="1"/>
          </p:cNvSpPr>
          <p:nvPr>
            <p:ph type="body" sz="quarter" idx="16"/>
          </p:nvPr>
        </p:nvSpPr>
        <p:spPr>
          <a:xfrm>
            <a:off x="6151563" y="849941"/>
            <a:ext cx="5843587" cy="3115634"/>
          </a:xfr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Edit Master text styles</a:t>
            </a:r>
          </a:p>
        </p:txBody>
      </p:sp>
      <p:sp>
        <p:nvSpPr>
          <p:cNvPr id="20" name="Text Placeholder 18"/>
          <p:cNvSpPr>
            <a:spLocks noGrp="1"/>
          </p:cNvSpPr>
          <p:nvPr>
            <p:ph type="body" sz="quarter" idx="17"/>
          </p:nvPr>
        </p:nvSpPr>
        <p:spPr>
          <a:xfrm>
            <a:off x="164985" y="4242166"/>
            <a:ext cx="2930814" cy="2222247"/>
          </a:xfr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Edit Master text styles</a:t>
            </a:r>
          </a:p>
        </p:txBody>
      </p:sp>
      <p:sp>
        <p:nvSpPr>
          <p:cNvPr id="21" name="Text Placeholder 18"/>
          <p:cNvSpPr>
            <a:spLocks noGrp="1"/>
          </p:cNvSpPr>
          <p:nvPr>
            <p:ph type="body" sz="quarter" idx="18"/>
          </p:nvPr>
        </p:nvSpPr>
        <p:spPr>
          <a:xfrm>
            <a:off x="3092087" y="4241761"/>
            <a:ext cx="6234793" cy="2222652"/>
          </a:xfr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Edit Master text styles</a:t>
            </a:r>
          </a:p>
        </p:txBody>
      </p:sp>
      <p:sp>
        <p:nvSpPr>
          <p:cNvPr id="22" name="Slide Number Placeholder 3"/>
          <p:cNvSpPr txBox="1">
            <a:spLocks/>
          </p:cNvSpPr>
          <p:nvPr userDrawn="1"/>
        </p:nvSpPr>
        <p:spPr>
          <a:xfrm>
            <a:off x="151824" y="6464413"/>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i="1" dirty="0" smtClean="0">
                <a:solidFill>
                  <a:schemeClr val="accent6"/>
                </a:solidFill>
              </a:rPr>
              <a:t>Slide Number: </a:t>
            </a:r>
            <a:endParaRPr lang="en-US" i="1" dirty="0">
              <a:solidFill>
                <a:schemeClr val="accent6"/>
              </a:solidFill>
            </a:endParaRPr>
          </a:p>
        </p:txBody>
      </p:sp>
      <p:sp>
        <p:nvSpPr>
          <p:cNvPr id="23" name="Rectangle 22"/>
          <p:cNvSpPr/>
          <p:nvPr userDrawn="1"/>
        </p:nvSpPr>
        <p:spPr>
          <a:xfrm>
            <a:off x="9340934" y="3964765"/>
            <a:ext cx="2662266" cy="249924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userDrawn="1"/>
        </p:nvSpPr>
        <p:spPr>
          <a:xfrm>
            <a:off x="9340934" y="3964763"/>
            <a:ext cx="1270806" cy="276999"/>
          </a:xfrm>
          <a:prstGeom prst="rect">
            <a:avLst/>
          </a:prstGeom>
          <a:noFill/>
        </p:spPr>
        <p:txBody>
          <a:bodyPr wrap="square" rtlCol="0">
            <a:spAutoFit/>
          </a:bodyPr>
          <a:lstStyle/>
          <a:p>
            <a:r>
              <a:rPr lang="en-US" sz="1200" i="1" smtClean="0">
                <a:solidFill>
                  <a:schemeClr val="accent6"/>
                </a:solidFill>
                <a:latin typeface="Arial" panose="020B0604020202020204" pitchFamily="34" charset="0"/>
                <a:cs typeface="Arial" panose="020B0604020202020204" pitchFamily="34" charset="0"/>
              </a:rPr>
              <a:t>Navigation</a:t>
            </a:r>
            <a:endParaRPr lang="en-US" sz="1200" i="1" dirty="0">
              <a:solidFill>
                <a:schemeClr val="accent6"/>
              </a:solidFill>
              <a:latin typeface="Arial" panose="020B0604020202020204" pitchFamily="34" charset="0"/>
              <a:cs typeface="Arial" panose="020B0604020202020204" pitchFamily="34" charset="0"/>
            </a:endParaRPr>
          </a:p>
        </p:txBody>
      </p:sp>
      <p:sp>
        <p:nvSpPr>
          <p:cNvPr id="25" name="Text Placeholder 18"/>
          <p:cNvSpPr>
            <a:spLocks noGrp="1"/>
          </p:cNvSpPr>
          <p:nvPr>
            <p:ph type="body" sz="quarter" idx="19"/>
          </p:nvPr>
        </p:nvSpPr>
        <p:spPr>
          <a:xfrm>
            <a:off x="9340041" y="4241761"/>
            <a:ext cx="2651169" cy="2222247"/>
          </a:xfr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smtClean="0"/>
              <a:t>Edit Master text styles</a:t>
            </a:r>
          </a:p>
        </p:txBody>
      </p:sp>
      <p:sp>
        <p:nvSpPr>
          <p:cNvPr id="26" name="Slide Number Placeholder 5"/>
          <p:cNvSpPr>
            <a:spLocks noGrp="1"/>
          </p:cNvSpPr>
          <p:nvPr>
            <p:ph type="sldNum" sz="quarter" idx="4"/>
          </p:nvPr>
        </p:nvSpPr>
        <p:spPr>
          <a:xfrm>
            <a:off x="-1172472" y="6475457"/>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D49FC-4A13-44F7-92C8-60745AD235C0}" type="slidenum">
              <a:rPr lang="en-US" smtClean="0"/>
              <a:t>‹#›</a:t>
            </a:fld>
            <a:endParaRPr lang="en-US"/>
          </a:p>
        </p:txBody>
      </p:sp>
      <p:sp>
        <p:nvSpPr>
          <p:cNvPr id="27" name="Text Placeholder 5"/>
          <p:cNvSpPr>
            <a:spLocks noGrp="1"/>
          </p:cNvSpPr>
          <p:nvPr>
            <p:ph type="body" sz="quarter" idx="20"/>
          </p:nvPr>
        </p:nvSpPr>
        <p:spPr>
          <a:xfrm>
            <a:off x="11344275" y="178931"/>
            <a:ext cx="646934" cy="375270"/>
          </a:xfrm>
          <a:solidFill>
            <a:schemeClr val="bg1">
              <a:alpha val="50000"/>
            </a:schemeClr>
          </a:solidFill>
        </p:spPr>
        <p:txBody>
          <a:bodyPr>
            <a:normAutofit/>
          </a:bodyPr>
          <a:lstStyle>
            <a:lvl1pPr marL="0" indent="0">
              <a:buNone/>
              <a:defRPr sz="1800" baseline="0">
                <a:latin typeface="+mj-lt"/>
              </a:defRPr>
            </a:lvl1pPr>
          </a:lstStyle>
          <a:p>
            <a:pPr lvl="0"/>
            <a:endParaRPr lang="en-US" dirty="0"/>
          </a:p>
        </p:txBody>
      </p:sp>
      <p:sp>
        <p:nvSpPr>
          <p:cNvPr id="2" name="TextBox 1"/>
          <p:cNvSpPr txBox="1"/>
          <p:nvPr userDrawn="1"/>
        </p:nvSpPr>
        <p:spPr>
          <a:xfrm>
            <a:off x="9639300" y="178931"/>
            <a:ext cx="1704975" cy="369332"/>
          </a:xfrm>
          <a:prstGeom prst="rect">
            <a:avLst/>
          </a:prstGeom>
          <a:noFill/>
        </p:spPr>
        <p:txBody>
          <a:bodyPr wrap="square" rtlCol="0">
            <a:spAutoFit/>
          </a:bodyPr>
          <a:lstStyle/>
          <a:p>
            <a:pPr algn="r"/>
            <a:r>
              <a:rPr lang="en-US" dirty="0" smtClean="0">
                <a:latin typeface="Arial" panose="020B0604020202020204" pitchFamily="34" charset="0"/>
                <a:cs typeface="Arial" panose="020B0604020202020204" pitchFamily="34" charset="0"/>
              </a:rPr>
              <a:t>Storyline</a:t>
            </a:r>
            <a:r>
              <a:rPr lang="en-US" baseline="0" dirty="0" smtClean="0">
                <a:latin typeface="Arial" panose="020B0604020202020204" pitchFamily="34" charset="0"/>
                <a:cs typeface="Arial" panose="020B0604020202020204" pitchFamily="34" charset="0"/>
              </a:rPr>
              <a:t> Slide</a:t>
            </a:r>
          </a:p>
        </p:txBody>
      </p:sp>
    </p:spTree>
    <p:custDataLst>
      <p:tags r:id="rId1"/>
    </p:custDataLst>
    <p:extLst>
      <p:ext uri="{BB962C8B-B14F-4D97-AF65-F5344CB8AC3E}">
        <p14:creationId xmlns:p14="http://schemas.microsoft.com/office/powerpoint/2010/main" val="1519278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186014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2228042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955805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162446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15775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1414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5D49FC-4A13-44F7-92C8-60745AD235C0}" type="slidenum">
              <a:rPr lang="en-US" smtClean="0"/>
              <a:t>‹#›</a:t>
            </a:fld>
            <a:endParaRPr lang="en-US"/>
          </a:p>
        </p:txBody>
      </p:sp>
    </p:spTree>
    <p:extLst>
      <p:ext uri="{BB962C8B-B14F-4D97-AF65-F5344CB8AC3E}">
        <p14:creationId xmlns:p14="http://schemas.microsoft.com/office/powerpoint/2010/main" val="233343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D49FC-4A13-44F7-92C8-60745AD235C0}" type="slidenum">
              <a:rPr lang="en-US" smtClean="0"/>
              <a:t>‹#›</a:t>
            </a:fld>
            <a:endParaRPr lang="en-US"/>
          </a:p>
        </p:txBody>
      </p:sp>
    </p:spTree>
    <p:custDataLst>
      <p:tags r:id="rId13"/>
    </p:custDataLst>
    <p:extLst>
      <p:ext uri="{BB962C8B-B14F-4D97-AF65-F5344CB8AC3E}">
        <p14:creationId xmlns:p14="http://schemas.microsoft.com/office/powerpoint/2010/main" val="35828487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5D49FC-4A13-44F7-92C8-60745AD235C0}" type="slidenum">
              <a:rPr lang="en-US" smtClean="0"/>
              <a:t>‹#›</a:t>
            </a:fld>
            <a:endParaRPr lang="en-US"/>
          </a:p>
        </p:txBody>
      </p:sp>
    </p:spTree>
    <p:extLst>
      <p:ext uri="{BB962C8B-B14F-4D97-AF65-F5344CB8AC3E}">
        <p14:creationId xmlns:p14="http://schemas.microsoft.com/office/powerpoint/2010/main" val="55399345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13.xml.rels><?xml version="1.0" encoding="UTF-8" standalone="yes"?>
<Relationships xmlns="http://schemas.openxmlformats.org/package/2006/relationships"><Relationship Id="rId8" Type="http://schemas.openxmlformats.org/officeDocument/2006/relationships/hyperlink" Target="https://spark.thorntontomasetti.com/docs/DOC-11177" TargetMode="External"/><Relationship Id="rId3" Type="http://schemas.openxmlformats.org/officeDocument/2006/relationships/image" Target="../media/image12.jpg"/><Relationship Id="rId7" Type="http://schemas.openxmlformats.org/officeDocument/2006/relationships/hyperlink" Target="https://spark.thorntontomasetti.com/docs/DOC-11175" TargetMode="External"/><Relationship Id="rId2" Type="http://schemas.openxmlformats.org/officeDocument/2006/relationships/slideLayout" Target="../slideLayouts/slideLayout23.xml"/><Relationship Id="rId1" Type="http://schemas.openxmlformats.org/officeDocument/2006/relationships/tags" Target="../tags/tag16.xml"/><Relationship Id="rId6" Type="http://schemas.openxmlformats.org/officeDocument/2006/relationships/hyperlink" Target="https://spark.thorntontomasetti.com/docs/DOC-11178" TargetMode="External"/><Relationship Id="rId11" Type="http://schemas.openxmlformats.org/officeDocument/2006/relationships/image" Target="../media/image14.jpeg"/><Relationship Id="rId5" Type="http://schemas.openxmlformats.org/officeDocument/2006/relationships/hyperlink" Target="https://spark.thorntontomasetti.com/docs/DOC-11180" TargetMode="External"/><Relationship Id="rId10" Type="http://schemas.openxmlformats.org/officeDocument/2006/relationships/image" Target="../media/image13.png"/><Relationship Id="rId4" Type="http://schemas.openxmlformats.org/officeDocument/2006/relationships/hyperlink" Target="https://spark.thorntontomasetti.com/docs/DOC-11191" TargetMode="External"/><Relationship Id="rId9" Type="http://schemas.openxmlformats.org/officeDocument/2006/relationships/hyperlink" Target="https://spark.thorntontomasetti.com/docs/DOC-1117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3.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3.xml"/><Relationship Id="rId1" Type="http://schemas.openxmlformats.org/officeDocument/2006/relationships/tags" Target="../tags/tag19.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3.xml"/><Relationship Id="rId1" Type="http://schemas.openxmlformats.org/officeDocument/2006/relationships/tags" Target="../tags/tag21.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3.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3.xml"/><Relationship Id="rId1" Type="http://schemas.openxmlformats.org/officeDocument/2006/relationships/tags" Target="../tags/tag2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3.xml"/><Relationship Id="rId1" Type="http://schemas.openxmlformats.org/officeDocument/2006/relationships/tags" Target="../tags/tag26.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3.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3.xml"/><Relationship Id="rId1" Type="http://schemas.openxmlformats.org/officeDocument/2006/relationships/tags" Target="../tags/tag29.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3.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3.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3.xml"/><Relationship Id="rId1" Type="http://schemas.openxmlformats.org/officeDocument/2006/relationships/tags" Target="../tags/tag33.xml"/><Relationship Id="rId4" Type="http://schemas.openxmlformats.org/officeDocument/2006/relationships/hyperlink" Target="http://www.401k.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3.xml"/><Relationship Id="rId1" Type="http://schemas.openxmlformats.org/officeDocument/2006/relationships/tags" Target="../tags/tag34.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3.xml"/><Relationship Id="rId1" Type="http://schemas.openxmlformats.org/officeDocument/2006/relationships/tags" Target="../tags/tag35.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6.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3.xml"/><Relationship Id="rId1" Type="http://schemas.openxmlformats.org/officeDocument/2006/relationships/tags" Target="../tags/tag37.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38.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3.xml"/><Relationship Id="rId1" Type="http://schemas.openxmlformats.org/officeDocument/2006/relationships/tags" Target="../tags/tag39.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3.xml"/><Relationship Id="rId1" Type="http://schemas.openxmlformats.org/officeDocument/2006/relationships/tags" Target="../tags/tag40.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41.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3.xml"/><Relationship Id="rId1" Type="http://schemas.openxmlformats.org/officeDocument/2006/relationships/tags" Target="../tags/tag42.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3.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3.xml"/><Relationship Id="rId1" Type="http://schemas.openxmlformats.org/officeDocument/2006/relationships/tags" Target="../tags/tag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Title Slide</a:t>
            </a:r>
            <a:endParaRPr lang="en-US" dirty="0"/>
          </a:p>
        </p:txBody>
      </p:sp>
      <p:pic>
        <p:nvPicPr>
          <p:cNvPr id="9" name="Content Placeholder 8"/>
          <p:cNvPicPr>
            <a:picLocks noGrp="1" noChangeAspect="1"/>
          </p:cNvPicPr>
          <p:nvPr>
            <p:ph sz="quarter" idx="15"/>
          </p:nvPr>
        </p:nvPicPr>
        <p:blipFill>
          <a:blip r:embed="rId3"/>
          <a:stretch>
            <a:fillRect/>
          </a:stretch>
        </p:blipFill>
        <p:spPr>
          <a:xfrm>
            <a:off x="290946" y="849130"/>
            <a:ext cx="5447440" cy="3062818"/>
          </a:xfrm>
          <a:prstGeom prst="rect">
            <a:avLst/>
          </a:prstGeom>
        </p:spPr>
      </p:pic>
      <p:sp>
        <p:nvSpPr>
          <p:cNvPr id="5" name="Text Placeholder 4"/>
          <p:cNvSpPr>
            <a:spLocks noGrp="1"/>
          </p:cNvSpPr>
          <p:nvPr>
            <p:ph type="body" sz="quarter" idx="16"/>
          </p:nvPr>
        </p:nvSpPr>
        <p:spPr/>
        <p:txBody>
          <a:bodyPr/>
          <a:lstStyle/>
          <a:p>
            <a:r>
              <a:rPr lang="en-US" dirty="0" smtClean="0"/>
              <a:t>(opening music)</a:t>
            </a:r>
            <a:endParaRPr lang="en-US" dirty="0"/>
          </a:p>
        </p:txBody>
      </p:sp>
      <p:sp>
        <p:nvSpPr>
          <p:cNvPr id="6" name="Text Placeholder 5"/>
          <p:cNvSpPr>
            <a:spLocks noGrp="1"/>
          </p:cNvSpPr>
          <p:nvPr>
            <p:ph type="body" sz="quarter" idx="17"/>
          </p:nvPr>
        </p:nvSpPr>
        <p:spPr/>
        <p:txBody>
          <a:bodyPr/>
          <a:lstStyle/>
          <a:p>
            <a:r>
              <a:rPr lang="en-US" dirty="0" smtClean="0"/>
              <a:t>Benefits 2019 </a:t>
            </a:r>
          </a:p>
          <a:p>
            <a:r>
              <a:rPr lang="en-US" dirty="0" smtClean="0"/>
              <a:t>Benefit Manager Lizette Agostini</a:t>
            </a:r>
            <a:endParaRPr lang="en-US" dirty="0"/>
          </a:p>
        </p:txBody>
      </p:sp>
      <p:sp>
        <p:nvSpPr>
          <p:cNvPr id="7" name="Text Placeholder 6"/>
          <p:cNvSpPr>
            <a:spLocks noGrp="1"/>
          </p:cNvSpPr>
          <p:nvPr>
            <p:ph type="body" sz="quarter" idx="18"/>
          </p:nvPr>
        </p:nvSpPr>
        <p:spPr/>
        <p:txBody>
          <a:bodyPr/>
          <a:lstStyle/>
          <a:p>
            <a:endParaRPr lang="en-US"/>
          </a:p>
        </p:txBody>
      </p:sp>
      <p:sp>
        <p:nvSpPr>
          <p:cNvPr id="8" name="Text Placeholder 7"/>
          <p:cNvSpPr>
            <a:spLocks noGrp="1"/>
          </p:cNvSpPr>
          <p:nvPr>
            <p:ph type="body" sz="quarter" idx="19"/>
          </p:nvPr>
        </p:nvSpPr>
        <p:spPr/>
        <p:txBody>
          <a:bodyPr/>
          <a:lstStyle/>
          <a:p>
            <a:r>
              <a:rPr lang="en-US" dirty="0" smtClean="0"/>
              <a:t>Will advance automatically</a:t>
            </a:r>
            <a:endParaRPr lang="en-US" dirty="0"/>
          </a:p>
        </p:txBody>
      </p:sp>
      <p:sp>
        <p:nvSpPr>
          <p:cNvPr id="4" name="Slide Number Placeholder 3"/>
          <p:cNvSpPr>
            <a:spLocks noGrp="1"/>
          </p:cNvSpPr>
          <p:nvPr>
            <p:ph type="sldNum" sz="quarter" idx="4"/>
          </p:nvPr>
        </p:nvSpPr>
        <p:spPr/>
        <p:txBody>
          <a:bodyPr/>
          <a:lstStyle/>
          <a:p>
            <a:fld id="{FB5D49FC-4A13-44F7-92C8-60745AD235C0}" type="slidenum">
              <a:rPr lang="en-US" smtClean="0"/>
              <a:t>1</a:t>
            </a:fld>
            <a:endParaRPr lang="en-US"/>
          </a:p>
        </p:txBody>
      </p:sp>
      <p:sp>
        <p:nvSpPr>
          <p:cNvPr id="3" name="TextBox 2"/>
          <p:cNvSpPr txBox="1"/>
          <p:nvPr/>
        </p:nvSpPr>
        <p:spPr>
          <a:xfrm>
            <a:off x="431294" y="1913312"/>
            <a:ext cx="3862032" cy="369332"/>
          </a:xfrm>
          <a:prstGeom prst="rect">
            <a:avLst/>
          </a:prstGeom>
          <a:solidFill>
            <a:srgbClr val="959A72"/>
          </a:solidFill>
        </p:spPr>
        <p:txBody>
          <a:bodyPr wrap="square" rtlCol="0">
            <a:spAutoFit/>
          </a:bodyPr>
          <a:lstStyle/>
          <a:p>
            <a:r>
              <a:rPr lang="en-US" dirty="0" smtClean="0">
                <a:solidFill>
                  <a:schemeClr val="bg1"/>
                </a:solidFill>
              </a:rPr>
              <a:t>New Hire Benefits Summary</a:t>
            </a:r>
            <a:endParaRPr lang="en-US" dirty="0">
              <a:solidFill>
                <a:schemeClr val="bg1"/>
              </a:solidFill>
            </a:endParaRPr>
          </a:p>
        </p:txBody>
      </p:sp>
      <p:sp>
        <p:nvSpPr>
          <p:cNvPr id="10" name="Rectangle 9"/>
          <p:cNvSpPr/>
          <p:nvPr/>
        </p:nvSpPr>
        <p:spPr>
          <a:xfrm>
            <a:off x="1384410" y="3979294"/>
            <a:ext cx="1955800" cy="52493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updated</a:t>
            </a:r>
            <a:endParaRPr lang="en-US" dirty="0"/>
          </a:p>
        </p:txBody>
      </p:sp>
    </p:spTree>
    <p:custDataLst>
      <p:tags r:id="rId1"/>
    </p:custDataLst>
    <p:extLst>
      <p:ext uri="{BB962C8B-B14F-4D97-AF65-F5344CB8AC3E}">
        <p14:creationId xmlns:p14="http://schemas.microsoft.com/office/powerpoint/2010/main" val="3420277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Level Up Question Level 3</a:t>
            </a:r>
            <a:endParaRPr lang="en-US" dirty="0"/>
          </a:p>
        </p:txBody>
      </p:sp>
      <p:sp>
        <p:nvSpPr>
          <p:cNvPr id="3" name="Content Placeholder 2"/>
          <p:cNvSpPr>
            <a:spLocks noGrp="1"/>
          </p:cNvSpPr>
          <p:nvPr>
            <p:ph sz="quarter" idx="15"/>
          </p:nvPr>
        </p:nvSpPr>
        <p:spPr>
          <a:xfrm>
            <a:off x="165100" y="1030143"/>
            <a:ext cx="5986315" cy="2850977"/>
          </a:xfrm>
          <a:solidFill>
            <a:schemeClr val="bg1">
              <a:alpha val="74000"/>
            </a:schemeClr>
          </a:solidFill>
        </p:spPr>
        <p:txBody>
          <a:bodyPr>
            <a:normAutofit/>
          </a:bodyPr>
          <a:lstStyle/>
          <a:p>
            <a:r>
              <a:rPr lang="en-US" dirty="0" smtClean="0"/>
              <a:t>Fill in the blank.</a:t>
            </a:r>
          </a:p>
          <a:p>
            <a:r>
              <a:rPr lang="en-US" dirty="0" smtClean="0"/>
              <a:t>The traditional 401(k</a:t>
            </a:r>
            <a:r>
              <a:rPr lang="en-US" dirty="0"/>
              <a:t>) plan is a retirement savings plan which allows you to save and invest a portion of your earnings on a </a:t>
            </a:r>
            <a:r>
              <a:rPr lang="en-US" dirty="0" smtClean="0"/>
              <a:t>____ </a:t>
            </a:r>
            <a:r>
              <a:rPr lang="en-US" dirty="0"/>
              <a:t>basis</a:t>
            </a:r>
            <a:r>
              <a:rPr lang="en-US" dirty="0" smtClean="0"/>
              <a:t>.</a:t>
            </a:r>
          </a:p>
          <a:p>
            <a:endParaRPr lang="en-US" dirty="0" smtClean="0"/>
          </a:p>
          <a:p>
            <a:r>
              <a:rPr lang="en-US" b="1" u="sng" dirty="0" smtClean="0"/>
              <a:t>Pre-tax </a:t>
            </a:r>
          </a:p>
          <a:p>
            <a:r>
              <a:rPr lang="en-US" dirty="0" smtClean="0"/>
              <a:t>After-tax</a:t>
            </a:r>
            <a:endParaRPr lang="en-US" dirty="0"/>
          </a:p>
        </p:txBody>
      </p:sp>
      <p:sp>
        <p:nvSpPr>
          <p:cNvPr id="4" name="Text Placeholder 3"/>
          <p:cNvSpPr>
            <a:spLocks noGrp="1"/>
          </p:cNvSpPr>
          <p:nvPr>
            <p:ph type="body" sz="quarter" idx="16"/>
          </p:nvPr>
        </p:nvSpPr>
        <p:spPr/>
        <p:txBody>
          <a:bodyPr/>
          <a:lstStyle/>
          <a:p>
            <a:endParaRPr lang="en-US" dirty="0"/>
          </a:p>
        </p:txBody>
      </p:sp>
      <p:sp>
        <p:nvSpPr>
          <p:cNvPr id="5" name="Text Placeholder 4"/>
          <p:cNvSpPr>
            <a:spLocks noGrp="1"/>
          </p:cNvSpPr>
          <p:nvPr>
            <p:ph type="body" sz="quarter" idx="17"/>
          </p:nvPr>
        </p:nvSpPr>
        <p:spPr/>
        <p:txBody>
          <a:bodyPr/>
          <a:lstStyle/>
          <a:p>
            <a:r>
              <a:rPr lang="en-US" dirty="0"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smtClean="0"/>
              <a:t>Feedback</a:t>
            </a:r>
            <a:endParaRPr lang="en-US" dirty="0"/>
          </a:p>
          <a:p>
            <a:r>
              <a:rPr lang="en-US" dirty="0" smtClean="0"/>
              <a:t>The traditional </a:t>
            </a:r>
            <a:r>
              <a:rPr lang="en-US" dirty="0"/>
              <a:t>401(k) plan is a retirement savings plan which allows you to save and invest a portion of your earnings on a pre-tax basis.</a:t>
            </a:r>
            <a:endParaRPr lang="en-US" dirty="0" smtClean="0"/>
          </a:p>
        </p:txBody>
      </p:sp>
      <p:sp>
        <p:nvSpPr>
          <p:cNvPr id="7" name="Text Placeholder 6"/>
          <p:cNvSpPr>
            <a:spLocks noGrp="1"/>
          </p:cNvSpPr>
          <p:nvPr>
            <p:ph type="body" sz="quarter" idx="19"/>
          </p:nvPr>
        </p:nvSpPr>
        <p:spPr/>
        <p:txBody>
          <a:bodyPr/>
          <a:lstStyle/>
          <a:p>
            <a:r>
              <a:rPr lang="en-US" dirty="0" smtClean="0"/>
              <a:t>Back to Floor choices</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t>10</a:t>
            </a:fld>
            <a:endParaRPr lang="en-US"/>
          </a:p>
        </p:txBody>
      </p:sp>
      <p:sp>
        <p:nvSpPr>
          <p:cNvPr id="10" name="TextBox 9"/>
          <p:cNvSpPr txBox="1"/>
          <p:nvPr/>
        </p:nvSpPr>
        <p:spPr>
          <a:xfrm>
            <a:off x="5049520" y="2194560"/>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11040" y="2203679"/>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070162" y="2291996"/>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788476" y="1800720"/>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784959" y="2597519"/>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62283" y="1782480"/>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390799" y="2658478"/>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
        <p:nvSpPr>
          <p:cNvPr id="9" name="Rectangle 8"/>
          <p:cNvSpPr/>
          <p:nvPr/>
        </p:nvSpPr>
        <p:spPr>
          <a:xfrm>
            <a:off x="6443536" y="2203679"/>
            <a:ext cx="2023533" cy="5334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Tree>
    <p:custDataLst>
      <p:tags r:id="rId1"/>
    </p:custDataLst>
    <p:extLst>
      <p:ext uri="{BB962C8B-B14F-4D97-AF65-F5344CB8AC3E}">
        <p14:creationId xmlns:p14="http://schemas.microsoft.com/office/powerpoint/2010/main" val="1801886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Floor 1</a:t>
            </a:r>
            <a:endParaRPr lang="en-US" dirty="0"/>
          </a:p>
        </p:txBody>
      </p:sp>
      <p:sp>
        <p:nvSpPr>
          <p:cNvPr id="10" name="Text Placeholder 9"/>
          <p:cNvSpPr>
            <a:spLocks noGrp="1"/>
          </p:cNvSpPr>
          <p:nvPr>
            <p:ph type="body" idx="1"/>
          </p:nvPr>
        </p:nvSpPr>
        <p:spPr/>
        <p:txBody>
          <a:bodyPr/>
          <a:lstStyle/>
          <a:p>
            <a:r>
              <a:rPr lang="en-US" dirty="0" smtClean="0">
                <a:solidFill>
                  <a:schemeClr val="tx1"/>
                </a:solidFill>
              </a:rPr>
              <a:t>7 doors</a:t>
            </a:r>
            <a:endParaRPr lang="en-US" dirty="0">
              <a:solidFill>
                <a:schemeClr val="tx1"/>
              </a:solidFill>
            </a:endParaRPr>
          </a:p>
        </p:txBody>
      </p:sp>
      <p:sp>
        <p:nvSpPr>
          <p:cNvPr id="8" name="Slide Number Placeholder 7"/>
          <p:cNvSpPr>
            <a:spLocks noGrp="1"/>
          </p:cNvSpPr>
          <p:nvPr>
            <p:ph type="sldNum" sz="quarter" idx="12"/>
          </p:nvPr>
        </p:nvSpPr>
        <p:spPr/>
        <p:txBody>
          <a:bodyPr/>
          <a:lstStyle/>
          <a:p>
            <a:fld id="{FB5D49FC-4A13-44F7-92C8-60745AD235C0}" type="slidenum">
              <a:rPr lang="en-US" smtClean="0"/>
              <a:t>11</a:t>
            </a:fld>
            <a:endParaRPr lang="en-US"/>
          </a:p>
        </p:txBody>
      </p:sp>
    </p:spTree>
    <p:custDataLst>
      <p:tags r:id="rId1"/>
    </p:custDataLst>
    <p:extLst>
      <p:ext uri="{BB962C8B-B14F-4D97-AF65-F5344CB8AC3E}">
        <p14:creationId xmlns:p14="http://schemas.microsoft.com/office/powerpoint/2010/main" val="3834852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15416"/>
          <a:stretch/>
        </p:blipFill>
        <p:spPr>
          <a:xfrm>
            <a:off x="164336" y="563572"/>
            <a:ext cx="5972524" cy="3367847"/>
          </a:xfrm>
          <a:prstGeom prst="rect">
            <a:avLst/>
          </a:prstGeom>
        </p:spPr>
      </p:pic>
      <p:sp>
        <p:nvSpPr>
          <p:cNvPr id="2" name="Text Placeholder 1"/>
          <p:cNvSpPr>
            <a:spLocks noGrp="1"/>
          </p:cNvSpPr>
          <p:nvPr>
            <p:ph type="body" sz="quarter" idx="13"/>
          </p:nvPr>
        </p:nvSpPr>
        <p:spPr/>
        <p:txBody>
          <a:bodyPr/>
          <a:lstStyle/>
          <a:p>
            <a:r>
              <a:rPr lang="en-US" smtClean="0"/>
              <a:t>Eligibility for Benefits</a:t>
            </a:r>
            <a:endParaRPr lang="en-US" dirty="0"/>
          </a:p>
        </p:txBody>
      </p:sp>
      <p:sp>
        <p:nvSpPr>
          <p:cNvPr id="4" name="Text Placeholder 3"/>
          <p:cNvSpPr>
            <a:spLocks noGrp="1"/>
          </p:cNvSpPr>
          <p:nvPr>
            <p:ph type="body" sz="quarter" idx="16"/>
          </p:nvPr>
        </p:nvSpPr>
        <p:spPr/>
        <p:txBody>
          <a:bodyPr/>
          <a:lstStyle/>
          <a:p>
            <a:r>
              <a:rPr lang="en-US" dirty="0"/>
              <a:t>Regular employees working 30 or more hours per week are eligible to participate in the Thornton </a:t>
            </a:r>
            <a:r>
              <a:rPr lang="en-US" dirty="0" smtClean="0"/>
              <a:t>Tomasetti Benefits Program </a:t>
            </a:r>
            <a:r>
              <a:rPr lang="en-US" dirty="0"/>
              <a:t>on your first day of employment</a:t>
            </a:r>
            <a:r>
              <a:rPr lang="en-US" dirty="0" smtClean="0"/>
              <a:t>.</a:t>
            </a:r>
          </a:p>
          <a:p>
            <a:r>
              <a:rPr lang="en-US" dirty="0"/>
              <a:t>If you are eligible for and enroll in individual coverage, you may elect to cover your spouse/domestic partner and your </a:t>
            </a:r>
            <a:r>
              <a:rPr lang="en-US" dirty="0" smtClean="0"/>
              <a:t>children </a:t>
            </a:r>
            <a:r>
              <a:rPr lang="en-US" dirty="0"/>
              <a:t>up to age </a:t>
            </a:r>
            <a:r>
              <a:rPr lang="en-US" dirty="0" smtClean="0"/>
              <a:t>26. Dependent </a:t>
            </a:r>
            <a:r>
              <a:rPr lang="en-US" dirty="0"/>
              <a:t>children will be covered up until the end of the month in which they turn 26. </a:t>
            </a:r>
          </a:p>
        </p:txBody>
      </p:sp>
      <p:sp>
        <p:nvSpPr>
          <p:cNvPr id="16" name="Text Placeholder 15"/>
          <p:cNvSpPr>
            <a:spLocks noGrp="1"/>
          </p:cNvSpPr>
          <p:nvPr>
            <p:ph type="body" sz="quarter" idx="17"/>
          </p:nvPr>
        </p:nvSpPr>
        <p:spPr/>
        <p:txBody>
          <a:bodyPr/>
          <a:lstStyle/>
          <a:p>
            <a:r>
              <a:rPr lang="en-US" smtClean="0"/>
              <a:t>No link needed</a:t>
            </a:r>
            <a:endParaRPr lang="en-US" dirty="0"/>
          </a:p>
        </p:txBody>
      </p:sp>
      <p:sp>
        <p:nvSpPr>
          <p:cNvPr id="25" name="Text Placeholder 24"/>
          <p:cNvSpPr>
            <a:spLocks noGrp="1"/>
          </p:cNvSpPr>
          <p:nvPr>
            <p:ph type="body" sz="quarter" idx="18"/>
          </p:nvPr>
        </p:nvSpPr>
        <p:spPr/>
        <p:txBody>
          <a:bodyPr/>
          <a:lstStyle/>
          <a:p>
            <a:endParaRPr lang="en-US"/>
          </a:p>
        </p:txBody>
      </p:sp>
      <p:sp>
        <p:nvSpPr>
          <p:cNvPr id="8" name="Text Placeholder 7"/>
          <p:cNvSpPr>
            <a:spLocks noGrp="1"/>
          </p:cNvSpPr>
          <p:nvPr>
            <p:ph type="body" sz="quarter" idx="19"/>
          </p:nvPr>
        </p:nvSpPr>
        <p:spPr/>
        <p:txBody>
          <a:bodyPr/>
          <a:lstStyle/>
          <a:p>
            <a:r>
              <a:rPr lang="en-US" smtClean="0"/>
              <a:t>Back to level 1 doors</a:t>
            </a:r>
            <a:endParaRPr lang="en-US" dirty="0"/>
          </a:p>
        </p:txBody>
      </p:sp>
      <p:sp>
        <p:nvSpPr>
          <p:cNvPr id="10" name="Slide Number Placeholder 9"/>
          <p:cNvSpPr>
            <a:spLocks noGrp="1"/>
          </p:cNvSpPr>
          <p:nvPr>
            <p:ph type="sldNum" sz="quarter" idx="4"/>
          </p:nvPr>
        </p:nvSpPr>
        <p:spPr/>
        <p:txBody>
          <a:bodyPr/>
          <a:lstStyle/>
          <a:p>
            <a:fld id="{FB5D49FC-4A13-44F7-92C8-60745AD235C0}" type="slidenum">
              <a:rPr lang="en-US" smtClean="0"/>
              <a:pPr/>
              <a:t>12</a:t>
            </a:fld>
            <a:endParaRPr lang="en-US"/>
          </a:p>
        </p:txBody>
      </p:sp>
      <p:sp>
        <p:nvSpPr>
          <p:cNvPr id="15" name="Text Placeholder 14"/>
          <p:cNvSpPr>
            <a:spLocks noGrp="1"/>
          </p:cNvSpPr>
          <p:nvPr>
            <p:ph type="body" sz="quarter" idx="20"/>
          </p:nvPr>
        </p:nvSpPr>
        <p:spPr/>
        <p:txBody>
          <a:bodyPr/>
          <a:lstStyle/>
          <a:p>
            <a:r>
              <a:rPr lang="en-US" dirty="0" smtClean="0"/>
              <a:t>3-2</a:t>
            </a:r>
            <a:endParaRPr lang="en-US" dirty="0"/>
          </a:p>
        </p:txBody>
      </p:sp>
      <p:sp>
        <p:nvSpPr>
          <p:cNvPr id="9" name="Rectangle 8"/>
          <p:cNvSpPr/>
          <p:nvPr/>
        </p:nvSpPr>
        <p:spPr>
          <a:xfrm>
            <a:off x="3550413" y="3035188"/>
            <a:ext cx="2586447" cy="600164"/>
          </a:xfrm>
          <a:prstGeom prst="rect">
            <a:avLst/>
          </a:prstGeom>
          <a:solidFill>
            <a:schemeClr val="bg1">
              <a:alpha val="50000"/>
            </a:schemeClr>
          </a:solidFill>
        </p:spPr>
        <p:txBody>
          <a:bodyPr wrap="square">
            <a:spAutoFit/>
          </a:bodyPr>
          <a:lstStyle/>
          <a:p>
            <a:r>
              <a:rPr lang="en-US" sz="1100" dirty="0"/>
              <a:t>Regular employees working 30 or more hours per week are eligible to </a:t>
            </a:r>
            <a:r>
              <a:rPr lang="en-US" sz="1100" dirty="0" smtClean="0"/>
              <a:t>participate in benefits.</a:t>
            </a:r>
            <a:endParaRPr lang="en-US" sz="1100" dirty="0">
              <a:solidFill>
                <a:schemeClr val="bg1"/>
              </a:solidFill>
            </a:endParaRPr>
          </a:p>
        </p:txBody>
      </p:sp>
      <p:sp>
        <p:nvSpPr>
          <p:cNvPr id="5" name="Rectangle 4"/>
          <p:cNvSpPr/>
          <p:nvPr/>
        </p:nvSpPr>
        <p:spPr>
          <a:xfrm>
            <a:off x="6553200" y="2116667"/>
            <a:ext cx="2175933" cy="1143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Correct – no change</a:t>
            </a:r>
          </a:p>
        </p:txBody>
      </p:sp>
    </p:spTree>
    <p:custDataLst>
      <p:tags r:id="rId1"/>
    </p:custDataLst>
    <p:extLst>
      <p:ext uri="{BB962C8B-B14F-4D97-AF65-F5344CB8AC3E}">
        <p14:creationId xmlns:p14="http://schemas.microsoft.com/office/powerpoint/2010/main" val="2097381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600" y="607323"/>
            <a:ext cx="5980043" cy="3363774"/>
          </a:xfrm>
          <a:prstGeom prst="rect">
            <a:avLst/>
          </a:prstGeom>
        </p:spPr>
      </p:pic>
      <p:sp>
        <p:nvSpPr>
          <p:cNvPr id="2" name="Text Placeholder 1"/>
          <p:cNvSpPr>
            <a:spLocks noGrp="1"/>
          </p:cNvSpPr>
          <p:nvPr>
            <p:ph type="body" sz="quarter" idx="13"/>
          </p:nvPr>
        </p:nvSpPr>
        <p:spPr>
          <a:xfrm>
            <a:off x="165339" y="573755"/>
            <a:ext cx="5985537" cy="457200"/>
          </a:xfrm>
        </p:spPr>
        <p:txBody>
          <a:bodyPr/>
          <a:lstStyle/>
          <a:p>
            <a:r>
              <a:rPr lang="en-US" dirty="0" smtClean="0"/>
              <a:t>Health Care Benefits</a:t>
            </a:r>
            <a:endParaRPr lang="en-US" dirty="0"/>
          </a:p>
        </p:txBody>
      </p:sp>
      <p:sp>
        <p:nvSpPr>
          <p:cNvPr id="4" name="Text Placeholder 3"/>
          <p:cNvSpPr>
            <a:spLocks noGrp="1"/>
          </p:cNvSpPr>
          <p:nvPr>
            <p:ph type="body" sz="quarter" idx="16"/>
          </p:nvPr>
        </p:nvSpPr>
        <p:spPr/>
        <p:txBody>
          <a:bodyPr/>
          <a:lstStyle/>
          <a:p>
            <a:r>
              <a:rPr lang="en-US" dirty="0"/>
              <a:t>Coverage, choice, cost and convenience are factors you should consider before selecting a medical plan. </a:t>
            </a:r>
            <a:r>
              <a:rPr lang="en-US" dirty="0" smtClean="0"/>
              <a:t>You </a:t>
            </a:r>
            <a:r>
              <a:rPr lang="en-US" dirty="0"/>
              <a:t>may choose from three medical plans provided through Cigna, or you may choose to waive medical coverage. All of </a:t>
            </a:r>
            <a:r>
              <a:rPr lang="en-US" dirty="0" smtClean="0"/>
              <a:t>your </a:t>
            </a:r>
            <a:r>
              <a:rPr lang="en-US" dirty="0"/>
              <a:t>medical plan options are designed to provide you and your family with access to quality, affordable health care.  The </a:t>
            </a:r>
            <a:r>
              <a:rPr lang="en-US" dirty="0" smtClean="0"/>
              <a:t>plans </a:t>
            </a:r>
            <a:r>
              <a:rPr lang="en-US" dirty="0"/>
              <a:t>differ in how they share costs with you when you receive care and how much you pay for coverage each pay period. Click </a:t>
            </a:r>
            <a:r>
              <a:rPr lang="en-US" dirty="0" smtClean="0"/>
              <a:t>the chart button to understand the differences. Click the Details button to get all the links for the detailed plan documentation.</a:t>
            </a:r>
          </a:p>
        </p:txBody>
      </p:sp>
      <p:sp>
        <p:nvSpPr>
          <p:cNvPr id="6" name="Text Placeholder 5"/>
          <p:cNvSpPr>
            <a:spLocks noGrp="1"/>
          </p:cNvSpPr>
          <p:nvPr>
            <p:ph type="body" sz="quarter" idx="17"/>
          </p:nvPr>
        </p:nvSpPr>
        <p:spPr/>
        <p:txBody>
          <a:bodyPr>
            <a:normAutofit fontScale="77500" lnSpcReduction="20000"/>
          </a:bodyPr>
          <a:lstStyle/>
          <a:p>
            <a:r>
              <a:rPr lang="en-US" dirty="0" smtClean="0"/>
              <a:t>Links</a:t>
            </a:r>
          </a:p>
          <a:p>
            <a:r>
              <a:rPr lang="en-US" dirty="0" smtClean="0"/>
              <a:t>High</a:t>
            </a:r>
          </a:p>
          <a:p>
            <a:r>
              <a:rPr lang="en-US" dirty="0">
                <a:hlinkClick r:id="rId4"/>
              </a:rPr>
              <a:t>https://</a:t>
            </a:r>
            <a:r>
              <a:rPr lang="en-US" dirty="0" smtClean="0">
                <a:hlinkClick r:id="rId4"/>
              </a:rPr>
              <a:t>spark.thorntontomasetti.com/docs/DOC-11191</a:t>
            </a:r>
            <a:endParaRPr lang="en-US" dirty="0" smtClean="0"/>
          </a:p>
          <a:p>
            <a:r>
              <a:rPr lang="en-US" dirty="0">
                <a:hlinkClick r:id="rId5"/>
              </a:rPr>
              <a:t>https://</a:t>
            </a:r>
            <a:r>
              <a:rPr lang="en-US" dirty="0" smtClean="0">
                <a:hlinkClick r:id="rId5"/>
              </a:rPr>
              <a:t>spark.thorntontomasetti.com/docs/DOC-11180</a:t>
            </a:r>
            <a:endParaRPr lang="en-US" dirty="0" smtClean="0"/>
          </a:p>
          <a:p>
            <a:r>
              <a:rPr lang="en-US" dirty="0" smtClean="0"/>
              <a:t>Low</a:t>
            </a:r>
          </a:p>
          <a:p>
            <a:r>
              <a:rPr lang="en-US" dirty="0">
                <a:hlinkClick r:id="rId6"/>
              </a:rPr>
              <a:t>https://</a:t>
            </a:r>
            <a:r>
              <a:rPr lang="en-US" dirty="0" smtClean="0">
                <a:hlinkClick r:id="rId6"/>
              </a:rPr>
              <a:t>spark.thorntontomasetti.com/docs/DOC-11178</a:t>
            </a:r>
            <a:endParaRPr lang="en-US" dirty="0" smtClean="0"/>
          </a:p>
          <a:p>
            <a:r>
              <a:rPr lang="en-US" dirty="0" smtClean="0">
                <a:hlinkClick r:id="rId7"/>
              </a:rPr>
              <a:t>https</a:t>
            </a:r>
            <a:r>
              <a:rPr lang="en-US" dirty="0">
                <a:hlinkClick r:id="rId7"/>
              </a:rPr>
              <a:t>://</a:t>
            </a:r>
            <a:r>
              <a:rPr lang="en-US" dirty="0" smtClean="0">
                <a:hlinkClick r:id="rId7"/>
              </a:rPr>
              <a:t>spark.thorntontomasetti.com/docs/DOC-11175</a:t>
            </a:r>
            <a:endParaRPr lang="en-US" dirty="0" smtClean="0"/>
          </a:p>
          <a:p>
            <a:r>
              <a:rPr lang="en-US" dirty="0">
                <a:hlinkClick r:id="rId8"/>
              </a:rPr>
              <a:t>HSA</a:t>
            </a:r>
          </a:p>
          <a:p>
            <a:r>
              <a:rPr lang="en-US" dirty="0" smtClean="0">
                <a:hlinkClick r:id="rId8"/>
              </a:rPr>
              <a:t>https</a:t>
            </a:r>
            <a:r>
              <a:rPr lang="en-US" dirty="0">
                <a:hlinkClick r:id="rId8"/>
              </a:rPr>
              <a:t>://spark.thorntontomasetti.com/docs/DOC-11177</a:t>
            </a:r>
            <a:endParaRPr lang="en-US" dirty="0"/>
          </a:p>
          <a:p>
            <a:r>
              <a:rPr lang="en-US" dirty="0">
                <a:hlinkClick r:id="rId9"/>
              </a:rPr>
              <a:t>https://spark.thorntontomasetti.com/docs/DOC-11176</a:t>
            </a:r>
            <a:endParaRPr lang="en-US" dirty="0"/>
          </a:p>
          <a:p>
            <a:endParaRPr lang="en-US" dirty="0"/>
          </a:p>
        </p:txBody>
      </p:sp>
      <p:sp>
        <p:nvSpPr>
          <p:cNvPr id="7" name="Text Placeholder 6"/>
          <p:cNvSpPr>
            <a:spLocks noGrp="1"/>
          </p:cNvSpPr>
          <p:nvPr>
            <p:ph type="body" sz="quarter" idx="18"/>
          </p:nvPr>
        </p:nvSpPr>
        <p:spPr/>
        <p:txBody>
          <a:bodyPr>
            <a:normAutofit/>
          </a:bodyPr>
          <a:lstStyle/>
          <a:p>
            <a:r>
              <a:rPr lang="en-US" dirty="0" smtClean="0"/>
              <a:t>Chart layer</a:t>
            </a:r>
          </a:p>
        </p:txBody>
      </p:sp>
      <p:sp>
        <p:nvSpPr>
          <p:cNvPr id="33" name="Text Placeholder 32"/>
          <p:cNvSpPr>
            <a:spLocks noGrp="1"/>
          </p:cNvSpPr>
          <p:nvPr>
            <p:ph type="body" sz="quarter" idx="19"/>
          </p:nvPr>
        </p:nvSpPr>
        <p:spPr/>
        <p:txBody>
          <a:bodyPr/>
          <a:lstStyle/>
          <a:p>
            <a:r>
              <a:rPr lang="en-US" smtClean="0"/>
              <a:t>Back to level 1 doors</a:t>
            </a:r>
          </a:p>
          <a:p>
            <a:endParaRPr lang="en-US" dirty="0"/>
          </a:p>
        </p:txBody>
      </p:sp>
      <p:sp>
        <p:nvSpPr>
          <p:cNvPr id="34" name="Slide Number Placeholder 33"/>
          <p:cNvSpPr>
            <a:spLocks noGrp="1"/>
          </p:cNvSpPr>
          <p:nvPr>
            <p:ph type="sldNum" sz="quarter" idx="4"/>
          </p:nvPr>
        </p:nvSpPr>
        <p:spPr/>
        <p:txBody>
          <a:bodyPr/>
          <a:lstStyle/>
          <a:p>
            <a:fld id="{FB5D49FC-4A13-44F7-92C8-60745AD235C0}" type="slidenum">
              <a:rPr lang="en-US" smtClean="0"/>
              <a:pPr/>
              <a:t>13</a:t>
            </a:fld>
            <a:endParaRPr lang="en-US"/>
          </a:p>
        </p:txBody>
      </p:sp>
      <p:sp>
        <p:nvSpPr>
          <p:cNvPr id="18" name="Text Placeholder 17"/>
          <p:cNvSpPr>
            <a:spLocks noGrp="1"/>
          </p:cNvSpPr>
          <p:nvPr>
            <p:ph type="body" sz="quarter" idx="20"/>
          </p:nvPr>
        </p:nvSpPr>
        <p:spPr/>
        <p:txBody>
          <a:bodyPr/>
          <a:lstStyle/>
          <a:p>
            <a:r>
              <a:rPr lang="en-US" dirty="0" smtClean="0"/>
              <a:t>3-3</a:t>
            </a:r>
            <a:endParaRPr lang="en-US" dirty="0"/>
          </a:p>
        </p:txBody>
      </p:sp>
      <p:sp>
        <p:nvSpPr>
          <p:cNvPr id="3" name="Rectangle 2"/>
          <p:cNvSpPr/>
          <p:nvPr/>
        </p:nvSpPr>
        <p:spPr>
          <a:xfrm>
            <a:off x="3306726" y="1430567"/>
            <a:ext cx="2805370" cy="1954381"/>
          </a:xfrm>
          <a:prstGeom prst="rect">
            <a:avLst/>
          </a:prstGeom>
          <a:solidFill>
            <a:schemeClr val="bg1">
              <a:alpha val="50000"/>
            </a:schemeClr>
          </a:solidFill>
        </p:spPr>
        <p:txBody>
          <a:bodyPr wrap="square">
            <a:spAutoFit/>
          </a:bodyPr>
          <a:lstStyle/>
          <a:p>
            <a:r>
              <a:rPr lang="en-US" sz="1100" dirty="0"/>
              <a:t>Coverage, choice, cost and convenience:</a:t>
            </a:r>
          </a:p>
          <a:p>
            <a:r>
              <a:rPr lang="en-US" sz="1100" dirty="0"/>
              <a:t>Premium Open Access Plus Plan.</a:t>
            </a:r>
          </a:p>
          <a:p>
            <a:r>
              <a:rPr lang="en-US" sz="1100" dirty="0"/>
              <a:t>Standard Open Access Plus Plan.</a:t>
            </a:r>
          </a:p>
          <a:p>
            <a:r>
              <a:rPr lang="en-US" sz="1100" dirty="0"/>
              <a:t>Health Savings Account (HSA) Plan.</a:t>
            </a:r>
          </a:p>
          <a:p>
            <a:endParaRPr lang="en-US" sz="1100" dirty="0"/>
          </a:p>
          <a:p>
            <a:r>
              <a:rPr lang="en-US" sz="1100" dirty="0"/>
              <a:t>For you and your family.</a:t>
            </a:r>
          </a:p>
          <a:p>
            <a:endParaRPr lang="en-US" sz="1100" dirty="0"/>
          </a:p>
          <a:p>
            <a:r>
              <a:rPr lang="en-US" sz="1100" dirty="0"/>
              <a:t>Differ in how they:</a:t>
            </a:r>
          </a:p>
          <a:p>
            <a:r>
              <a:rPr lang="en-US" sz="1100" dirty="0"/>
              <a:t>Share costs.</a:t>
            </a:r>
          </a:p>
          <a:p>
            <a:r>
              <a:rPr lang="en-US" sz="1100" dirty="0"/>
              <a:t>When you receive care.</a:t>
            </a:r>
          </a:p>
          <a:p>
            <a:r>
              <a:rPr lang="en-US" sz="1100" dirty="0"/>
              <a:t>How much you pay.</a:t>
            </a:r>
          </a:p>
        </p:txBody>
      </p:sp>
      <p:sp>
        <p:nvSpPr>
          <p:cNvPr id="5" name="Rectangle 4"/>
          <p:cNvSpPr/>
          <p:nvPr/>
        </p:nvSpPr>
        <p:spPr>
          <a:xfrm>
            <a:off x="322229" y="2711116"/>
            <a:ext cx="836023" cy="3264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Chart</a:t>
            </a:r>
            <a:endParaRPr lang="en-US" dirty="0"/>
          </a:p>
        </p:txBody>
      </p:sp>
      <p:pic>
        <p:nvPicPr>
          <p:cNvPr id="9" name="Picture 8"/>
          <p:cNvPicPr>
            <a:picLocks noChangeAspect="1"/>
          </p:cNvPicPr>
          <p:nvPr/>
        </p:nvPicPr>
        <p:blipFill>
          <a:blip r:embed="rId10"/>
          <a:stretch>
            <a:fillRect/>
          </a:stretch>
        </p:blipFill>
        <p:spPr>
          <a:xfrm>
            <a:off x="7668227" y="2874344"/>
            <a:ext cx="4079127" cy="3740409"/>
          </a:xfrm>
          <a:prstGeom prst="rect">
            <a:avLst/>
          </a:prstGeom>
        </p:spPr>
      </p:pic>
      <p:sp>
        <p:nvSpPr>
          <p:cNvPr id="14" name="Rectangle 13"/>
          <p:cNvSpPr/>
          <p:nvPr/>
        </p:nvSpPr>
        <p:spPr>
          <a:xfrm>
            <a:off x="322229" y="3146044"/>
            <a:ext cx="83602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Details</a:t>
            </a:r>
            <a:endParaRPr lang="en-US" sz="1600" dirty="0"/>
          </a:p>
        </p:txBody>
      </p:sp>
      <p:sp>
        <p:nvSpPr>
          <p:cNvPr id="10" name="Rectangle 9"/>
          <p:cNvSpPr/>
          <p:nvPr/>
        </p:nvSpPr>
        <p:spPr>
          <a:xfrm>
            <a:off x="5464631" y="4137505"/>
            <a:ext cx="1955800" cy="130704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Updated, changed buttons</a:t>
            </a:r>
          </a:p>
        </p:txBody>
      </p: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789263" y="3023789"/>
            <a:ext cx="3649314" cy="3816793"/>
          </a:xfrm>
          <a:prstGeom prst="rect">
            <a:avLst/>
          </a:prstGeom>
        </p:spPr>
      </p:pic>
      <p:sp>
        <p:nvSpPr>
          <p:cNvPr id="16" name="Rectangle 15"/>
          <p:cNvSpPr/>
          <p:nvPr/>
        </p:nvSpPr>
        <p:spPr>
          <a:xfrm>
            <a:off x="322228" y="2276819"/>
            <a:ext cx="836023" cy="3264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Cost</a:t>
            </a:r>
            <a:endParaRPr lang="en-US" dirty="0"/>
          </a:p>
        </p:txBody>
      </p:sp>
    </p:spTree>
    <p:custDataLst>
      <p:tags r:id="rId1"/>
    </p:custDataLst>
    <p:extLst>
      <p:ext uri="{BB962C8B-B14F-4D97-AF65-F5344CB8AC3E}">
        <p14:creationId xmlns:p14="http://schemas.microsoft.com/office/powerpoint/2010/main" val="4279394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l="-436" t="6764" r="436" b="8366"/>
          <a:stretch/>
        </p:blipFill>
        <p:spPr>
          <a:xfrm>
            <a:off x="149634" y="593513"/>
            <a:ext cx="5991632" cy="3394665"/>
          </a:xfrm>
        </p:spPr>
      </p:pic>
      <p:sp>
        <p:nvSpPr>
          <p:cNvPr id="2" name="Text Placeholder 1"/>
          <p:cNvSpPr>
            <a:spLocks noGrp="1"/>
          </p:cNvSpPr>
          <p:nvPr>
            <p:ph type="body" sz="quarter" idx="13"/>
          </p:nvPr>
        </p:nvSpPr>
        <p:spPr/>
        <p:txBody>
          <a:bodyPr/>
          <a:lstStyle/>
          <a:p>
            <a:r>
              <a:rPr lang="en-US" smtClean="0"/>
              <a:t>Health Spending Account (HSA) </a:t>
            </a:r>
            <a:endParaRPr lang="en-US" dirty="0"/>
          </a:p>
        </p:txBody>
      </p:sp>
      <p:sp>
        <p:nvSpPr>
          <p:cNvPr id="4" name="Text Placeholder 3"/>
          <p:cNvSpPr>
            <a:spLocks noGrp="1"/>
          </p:cNvSpPr>
          <p:nvPr>
            <p:ph type="body" sz="quarter" idx="16"/>
          </p:nvPr>
        </p:nvSpPr>
        <p:spPr/>
        <p:txBody>
          <a:bodyPr/>
          <a:lstStyle/>
          <a:p>
            <a:r>
              <a:rPr lang="en-US" dirty="0"/>
              <a:t>If you enroll in the HSA High Deductible medical plan offered by Thornton </a:t>
            </a:r>
            <a:r>
              <a:rPr lang="en-US" dirty="0" smtClean="0"/>
              <a:t>Tomasetti, </a:t>
            </a:r>
            <a:r>
              <a:rPr lang="en-US" dirty="0"/>
              <a:t>you may elect to contribute funds </a:t>
            </a:r>
            <a:r>
              <a:rPr lang="en-US" dirty="0" smtClean="0"/>
              <a:t>to </a:t>
            </a:r>
            <a:r>
              <a:rPr lang="en-US" dirty="0"/>
              <a:t>an HSA on a pre-tax </a:t>
            </a:r>
            <a:r>
              <a:rPr lang="en-US" dirty="0" smtClean="0"/>
              <a:t>basis. You </a:t>
            </a:r>
            <a:r>
              <a:rPr lang="en-US" dirty="0"/>
              <a:t>may use your HSA funds to pay </a:t>
            </a:r>
            <a:r>
              <a:rPr lang="en-US" dirty="0" smtClean="0"/>
              <a:t>for </a:t>
            </a:r>
            <a:r>
              <a:rPr lang="en-US" dirty="0"/>
              <a:t>medical expenses that are not covered by the medical </a:t>
            </a:r>
            <a:r>
              <a:rPr lang="en-US" dirty="0" smtClean="0"/>
              <a:t>plan.</a:t>
            </a:r>
          </a:p>
          <a:p>
            <a:r>
              <a:rPr lang="en-US" dirty="0" smtClean="0"/>
              <a:t>The HSA plan offers </a:t>
            </a:r>
            <a:r>
              <a:rPr lang="en-US" dirty="0"/>
              <a:t>you the option to invest your money for </a:t>
            </a:r>
            <a:r>
              <a:rPr lang="en-US" dirty="0" smtClean="0"/>
              <a:t>potential </a:t>
            </a:r>
            <a:r>
              <a:rPr lang="en-US" dirty="0"/>
              <a:t>long-term savings and tax advantages when you do not spend it on current eligible </a:t>
            </a:r>
            <a:r>
              <a:rPr lang="en-US" dirty="0" smtClean="0"/>
              <a:t>health </a:t>
            </a:r>
            <a:r>
              <a:rPr lang="en-US" dirty="0"/>
              <a:t>expenses. It’s an easy way to start – or add to – your investment portfolio. </a:t>
            </a:r>
          </a:p>
          <a:p>
            <a:r>
              <a:rPr lang="en-US" dirty="0" smtClean="0"/>
              <a:t>Thornton Tomasetti will </a:t>
            </a:r>
            <a:r>
              <a:rPr lang="en-US" dirty="0"/>
              <a:t>contribute $750 for </a:t>
            </a:r>
            <a:r>
              <a:rPr lang="en-US" dirty="0" smtClean="0"/>
              <a:t>single </a:t>
            </a:r>
            <a:r>
              <a:rPr lang="en-US" dirty="0"/>
              <a:t>or $1,250 for family </a:t>
            </a:r>
            <a:r>
              <a:rPr lang="en-US" dirty="0" smtClean="0"/>
              <a:t>coverage for employees and $650 for single or $950 for family for SVPs and Principals.</a:t>
            </a:r>
          </a:p>
        </p:txBody>
      </p:sp>
      <p:sp>
        <p:nvSpPr>
          <p:cNvPr id="5" name="Text Placeholder 4"/>
          <p:cNvSpPr>
            <a:spLocks noGrp="1"/>
          </p:cNvSpPr>
          <p:nvPr>
            <p:ph type="body" sz="quarter" idx="17"/>
          </p:nvPr>
        </p:nvSpPr>
        <p:spPr/>
        <p:txBody>
          <a:bodyPr/>
          <a:lstStyle/>
          <a:p>
            <a:r>
              <a:rPr lang="en-US" dirty="0" smtClean="0"/>
              <a:t>Details</a:t>
            </a:r>
          </a:p>
          <a:p>
            <a:r>
              <a:rPr lang="en-US" dirty="0"/>
              <a:t>https://spark.thorntontomasetti.com/docs/DOC-10934</a:t>
            </a:r>
          </a:p>
        </p:txBody>
      </p:sp>
      <p:sp>
        <p:nvSpPr>
          <p:cNvPr id="6" name="Text Placeholder 5"/>
          <p:cNvSpPr>
            <a:spLocks noGrp="1"/>
          </p:cNvSpPr>
          <p:nvPr>
            <p:ph type="body" sz="quarter" idx="18"/>
          </p:nvPr>
        </p:nvSpPr>
        <p:spPr/>
        <p:txBody>
          <a:bodyPr>
            <a:normAutofit/>
          </a:bodyPr>
          <a:lstStyle/>
          <a:p>
            <a:r>
              <a:rPr lang="en-US" dirty="0" smtClean="0"/>
              <a:t>Cost</a:t>
            </a:r>
          </a:p>
          <a:p>
            <a:r>
              <a:rPr lang="en-US" dirty="0" smtClean="0"/>
              <a:t>Display chart</a:t>
            </a:r>
            <a:endParaRPr lang="en-US" dirty="0"/>
          </a:p>
          <a:p>
            <a:r>
              <a:rPr lang="en-US" dirty="0" smtClean="0"/>
              <a:t>Note</a:t>
            </a:r>
          </a:p>
          <a:p>
            <a:r>
              <a:rPr lang="en-US" dirty="0"/>
              <a:t>If you enroll in the HSA High Deductible medical plan and contribute funds to an HSA, you </a:t>
            </a:r>
            <a:r>
              <a:rPr lang="en-US" dirty="0" smtClean="0"/>
              <a:t>cannot </a:t>
            </a:r>
            <a:r>
              <a:rPr lang="en-US" dirty="0"/>
              <a:t>enroll in the Health Care FSA. You may participate in one </a:t>
            </a:r>
            <a:r>
              <a:rPr lang="en-US" dirty="0" smtClean="0"/>
              <a:t>or </a:t>
            </a:r>
            <a:r>
              <a:rPr lang="en-US" dirty="0"/>
              <a:t>the other, but not both. You do have the option of participating in the Limited Purpose FSA (LPFSA), which can be used only for </a:t>
            </a:r>
            <a:r>
              <a:rPr lang="en-US" dirty="0" smtClean="0"/>
              <a:t>dental </a:t>
            </a:r>
            <a:r>
              <a:rPr lang="en-US" dirty="0"/>
              <a:t>and vision expenses. </a:t>
            </a:r>
            <a:r>
              <a:rPr lang="en-US" dirty="0" smtClean="0"/>
              <a:t>If </a:t>
            </a:r>
            <a:r>
              <a:rPr lang="en-US" dirty="0"/>
              <a:t>you enroll in the Standard Open Access Plus or Premium Open Access Plus medical plan, you cannot make </a:t>
            </a:r>
            <a:r>
              <a:rPr lang="en-US" dirty="0" smtClean="0"/>
              <a:t>contributions </a:t>
            </a:r>
            <a:r>
              <a:rPr lang="en-US" dirty="0"/>
              <a:t>to an HSA account. </a:t>
            </a:r>
            <a:endParaRPr lang="en-US" dirty="0" smtClean="0"/>
          </a:p>
          <a:p>
            <a:endParaRPr lang="en-US" dirty="0"/>
          </a:p>
        </p:txBody>
      </p:sp>
      <p:sp>
        <p:nvSpPr>
          <p:cNvPr id="7" name="Text Placeholder 6"/>
          <p:cNvSpPr>
            <a:spLocks noGrp="1"/>
          </p:cNvSpPr>
          <p:nvPr>
            <p:ph type="body" sz="quarter" idx="19"/>
          </p:nvPr>
        </p:nvSpPr>
        <p:spPr/>
        <p:txBody>
          <a:bodyPr/>
          <a:lstStyle/>
          <a:p>
            <a:r>
              <a:rPr lang="en-US" smtClean="0"/>
              <a:t>Has a hidden bonus question</a:t>
            </a:r>
          </a:p>
          <a:p>
            <a:r>
              <a:rPr lang="en-US" smtClean="0"/>
              <a:t>Return to level 1 doors</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pPr/>
              <a:t>14</a:t>
            </a:fld>
            <a:endParaRPr lang="en-US"/>
          </a:p>
        </p:txBody>
      </p:sp>
      <p:sp>
        <p:nvSpPr>
          <p:cNvPr id="20" name="Text Placeholder 19"/>
          <p:cNvSpPr>
            <a:spLocks noGrp="1"/>
          </p:cNvSpPr>
          <p:nvPr>
            <p:ph type="body" sz="quarter" idx="20"/>
          </p:nvPr>
        </p:nvSpPr>
        <p:spPr/>
        <p:txBody>
          <a:bodyPr/>
          <a:lstStyle/>
          <a:p>
            <a:r>
              <a:rPr lang="en-US" dirty="0" smtClean="0"/>
              <a:t>3-4</a:t>
            </a:r>
            <a:endParaRPr lang="en-US" dirty="0"/>
          </a:p>
        </p:txBody>
      </p:sp>
      <p:sp>
        <p:nvSpPr>
          <p:cNvPr id="10" name="Rectangle 9"/>
          <p:cNvSpPr/>
          <p:nvPr/>
        </p:nvSpPr>
        <p:spPr>
          <a:xfrm>
            <a:off x="287382" y="2822879"/>
            <a:ext cx="83602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Note</a:t>
            </a:r>
            <a:endParaRPr lang="en-US" dirty="0"/>
          </a:p>
        </p:txBody>
      </p:sp>
      <p:sp>
        <p:nvSpPr>
          <p:cNvPr id="11" name="Rectangle 10"/>
          <p:cNvSpPr/>
          <p:nvPr/>
        </p:nvSpPr>
        <p:spPr>
          <a:xfrm>
            <a:off x="287381" y="2274239"/>
            <a:ext cx="83602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Cost</a:t>
            </a:r>
            <a:endParaRPr lang="en-US" dirty="0"/>
          </a:p>
        </p:txBody>
      </p:sp>
      <p:sp>
        <p:nvSpPr>
          <p:cNvPr id="12" name="Rectangle 11"/>
          <p:cNvSpPr/>
          <p:nvPr/>
        </p:nvSpPr>
        <p:spPr>
          <a:xfrm>
            <a:off x="287381" y="3316711"/>
            <a:ext cx="836023"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Details</a:t>
            </a:r>
            <a:endParaRPr lang="en-US" sz="1400" dirty="0"/>
          </a:p>
        </p:txBody>
      </p:sp>
      <p:sp>
        <p:nvSpPr>
          <p:cNvPr id="13" name="TextBox 12"/>
          <p:cNvSpPr txBox="1"/>
          <p:nvPr/>
        </p:nvSpPr>
        <p:spPr>
          <a:xfrm>
            <a:off x="3031068" y="2591475"/>
            <a:ext cx="3097310" cy="1200329"/>
          </a:xfrm>
          <a:prstGeom prst="rect">
            <a:avLst/>
          </a:prstGeom>
          <a:solidFill>
            <a:schemeClr val="bg1">
              <a:alpha val="50000"/>
            </a:schemeClr>
          </a:solidFill>
        </p:spPr>
        <p:txBody>
          <a:bodyPr wrap="square" rtlCol="0">
            <a:spAutoFit/>
          </a:bodyPr>
          <a:lstStyle/>
          <a:p>
            <a:r>
              <a:rPr lang="en-US" sz="1200" dirty="0" smtClean="0"/>
              <a:t>You </a:t>
            </a:r>
            <a:r>
              <a:rPr lang="en-US" sz="1200" dirty="0"/>
              <a:t>may elect to contribute funds to an HSA on a pre-tax basis</a:t>
            </a:r>
            <a:r>
              <a:rPr lang="en-US" sz="1200" dirty="0" smtClean="0"/>
              <a:t>.</a:t>
            </a:r>
          </a:p>
          <a:p>
            <a:endParaRPr lang="en-US" sz="1200" dirty="0" smtClean="0"/>
          </a:p>
          <a:p>
            <a:r>
              <a:rPr lang="en-US" sz="1200" b="1" dirty="0" smtClean="0"/>
              <a:t>Employees	       SVPs and Principals</a:t>
            </a:r>
            <a:endParaRPr lang="en-US" sz="1200" b="1" dirty="0"/>
          </a:p>
          <a:p>
            <a:r>
              <a:rPr lang="en-US" sz="1200" dirty="0" smtClean="0"/>
              <a:t>$750 Single	       $650 Single</a:t>
            </a:r>
          </a:p>
          <a:p>
            <a:r>
              <a:rPr lang="en-US" sz="1200" dirty="0" smtClean="0"/>
              <a:t>$1250 Family       $950 Family</a:t>
            </a:r>
            <a:endParaRPr lang="en-US" sz="1200" dirty="0"/>
          </a:p>
        </p:txBody>
      </p:sp>
      <p:sp>
        <p:nvSpPr>
          <p:cNvPr id="14" name="Rectangle 13"/>
          <p:cNvSpPr/>
          <p:nvPr/>
        </p:nvSpPr>
        <p:spPr>
          <a:xfrm>
            <a:off x="7418108" y="2991330"/>
            <a:ext cx="1921933" cy="51579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Tree>
    <p:custDataLst>
      <p:tags r:id="rId1"/>
    </p:custDataLst>
    <p:extLst>
      <p:ext uri="{BB962C8B-B14F-4D97-AF65-F5344CB8AC3E}">
        <p14:creationId xmlns:p14="http://schemas.microsoft.com/office/powerpoint/2010/main" val="24489401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Bonus Question</a:t>
            </a:r>
            <a:endParaRPr lang="en-US" dirty="0"/>
          </a:p>
        </p:txBody>
      </p:sp>
      <p:sp>
        <p:nvSpPr>
          <p:cNvPr id="3" name="Content Placeholder 2"/>
          <p:cNvSpPr>
            <a:spLocks noGrp="1"/>
          </p:cNvSpPr>
          <p:nvPr>
            <p:ph sz="quarter" idx="15"/>
          </p:nvPr>
        </p:nvSpPr>
        <p:spPr/>
        <p:txBody>
          <a:bodyPr/>
          <a:lstStyle/>
          <a:p>
            <a:r>
              <a:rPr lang="en-US" dirty="0" smtClean="0"/>
              <a:t>True or </a:t>
            </a:r>
            <a:r>
              <a:rPr lang="en-US" u="sng" dirty="0" smtClean="0"/>
              <a:t>False</a:t>
            </a:r>
            <a:r>
              <a:rPr lang="en-US" dirty="0" smtClean="0"/>
              <a:t>?</a:t>
            </a:r>
          </a:p>
          <a:p>
            <a:endParaRPr lang="en-US" dirty="0" smtClean="0"/>
          </a:p>
          <a:p>
            <a:r>
              <a:rPr lang="en-US" dirty="0" smtClean="0"/>
              <a:t>You can enroll in both the HSA and the healthcare FSA.</a:t>
            </a:r>
          </a:p>
          <a:p>
            <a:endParaRPr lang="en-US" dirty="0"/>
          </a:p>
        </p:txBody>
      </p:sp>
      <p:sp>
        <p:nvSpPr>
          <p:cNvPr id="22" name="Text Placeholder 21"/>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smtClean="0"/>
              <a:t>Feedback</a:t>
            </a:r>
          </a:p>
          <a:p>
            <a:r>
              <a:rPr lang="en-US" dirty="0"/>
              <a:t>If you enroll in the HSA High Deductible medical plan and contribute funds to an HSA, you cannot enroll in the Health Care FSA. You may participate in one or the other, but not both. You do have the option of participating in the Limited Purpose FSA (LPFSA), which can be used only for dental and vision expenses. If you enroll in the Standard Open Access Plus or Premium Open Access Plus medical plan, you cannot make contributions to an HSA account. </a:t>
            </a:r>
          </a:p>
          <a:p>
            <a:endParaRPr lang="en-US" dirty="0" smtClean="0"/>
          </a:p>
        </p:txBody>
      </p:sp>
      <p:sp>
        <p:nvSpPr>
          <p:cNvPr id="23" name="Text Placeholder 22"/>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15</a:t>
            </a:fld>
            <a:endParaRPr lang="en-US"/>
          </a:p>
        </p:txBody>
      </p:sp>
      <p:sp>
        <p:nvSpPr>
          <p:cNvPr id="24" name="Text Placeholder 23"/>
          <p:cNvSpPr>
            <a:spLocks noGrp="1"/>
          </p:cNvSpPr>
          <p:nvPr>
            <p:ph type="body" sz="quarter" idx="20"/>
          </p:nvPr>
        </p:nvSpPr>
        <p:spPr/>
        <p:txBody>
          <a:bodyPr/>
          <a:lstStyle/>
          <a:p>
            <a:r>
              <a:rPr lang="en-US" dirty="0" smtClean="0"/>
              <a:t>4</a:t>
            </a:r>
            <a:endParaRPr lang="en-US" dirty="0"/>
          </a:p>
        </p:txBody>
      </p:sp>
      <p:sp>
        <p:nvSpPr>
          <p:cNvPr id="10" name="TextBox 9"/>
          <p:cNvSpPr txBox="1"/>
          <p:nvPr/>
        </p:nvSpPr>
        <p:spPr>
          <a:xfrm>
            <a:off x="5049520" y="2194560"/>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11040" y="2203679"/>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070162" y="2291996"/>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788476" y="1800720"/>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784959" y="2597519"/>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62283" y="1782480"/>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390799" y="2658478"/>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
        <p:nvSpPr>
          <p:cNvPr id="17" name="Rectangle 16"/>
          <p:cNvSpPr/>
          <p:nvPr/>
        </p:nvSpPr>
        <p:spPr>
          <a:xfrm>
            <a:off x="4140200" y="16934"/>
            <a:ext cx="1854200" cy="39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Updated</a:t>
            </a:r>
            <a:endParaRPr lang="en-US" dirty="0"/>
          </a:p>
        </p:txBody>
      </p:sp>
    </p:spTree>
    <p:custDataLst>
      <p:tags r:id="rId1"/>
    </p:custDataLst>
    <p:extLst>
      <p:ext uri="{BB962C8B-B14F-4D97-AF65-F5344CB8AC3E}">
        <p14:creationId xmlns:p14="http://schemas.microsoft.com/office/powerpoint/2010/main" val="2995787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b="10768"/>
          <a:stretch/>
        </p:blipFill>
        <p:spPr>
          <a:xfrm>
            <a:off x="164985" y="591219"/>
            <a:ext cx="5988603" cy="3374355"/>
          </a:xfrm>
        </p:spPr>
      </p:pic>
      <p:sp>
        <p:nvSpPr>
          <p:cNvPr id="2" name="Text Placeholder 1"/>
          <p:cNvSpPr>
            <a:spLocks noGrp="1"/>
          </p:cNvSpPr>
          <p:nvPr>
            <p:ph type="body" sz="quarter" idx="13"/>
          </p:nvPr>
        </p:nvSpPr>
        <p:spPr/>
        <p:txBody>
          <a:bodyPr/>
          <a:lstStyle/>
          <a:p>
            <a:r>
              <a:rPr lang="en-US" smtClean="0"/>
              <a:t>Vision Insurance</a:t>
            </a:r>
            <a:endParaRPr lang="en-US" dirty="0"/>
          </a:p>
        </p:txBody>
      </p:sp>
      <p:sp>
        <p:nvSpPr>
          <p:cNvPr id="4" name="Text Placeholder 3"/>
          <p:cNvSpPr>
            <a:spLocks noGrp="1"/>
          </p:cNvSpPr>
          <p:nvPr>
            <p:ph type="body" sz="quarter" idx="16"/>
          </p:nvPr>
        </p:nvSpPr>
        <p:spPr/>
        <p:txBody>
          <a:bodyPr/>
          <a:lstStyle/>
          <a:p>
            <a:r>
              <a:rPr lang="en-US" dirty="0"/>
              <a:t>A voluntary vision benefit, provided </a:t>
            </a:r>
            <a:r>
              <a:rPr lang="en-US" dirty="0" smtClean="0"/>
              <a:t>through </a:t>
            </a:r>
            <a:r>
              <a:rPr lang="en-US" dirty="0" err="1" smtClean="0"/>
              <a:t>EyeMed</a:t>
            </a:r>
            <a:r>
              <a:rPr lang="en-US" dirty="0" smtClean="0"/>
              <a:t> Insight, </a:t>
            </a:r>
            <a:r>
              <a:rPr lang="en-US" dirty="0"/>
              <a:t>can be elected to cover </a:t>
            </a:r>
            <a:r>
              <a:rPr lang="en-US" dirty="0" smtClean="0"/>
              <a:t>yourself </a:t>
            </a:r>
            <a:r>
              <a:rPr lang="en-US" dirty="0"/>
              <a:t>and your eligible dependents. This </a:t>
            </a:r>
            <a:r>
              <a:rPr lang="en-US" dirty="0" smtClean="0"/>
              <a:t>plan </a:t>
            </a:r>
            <a:r>
              <a:rPr lang="en-US" dirty="0"/>
              <a:t>provides benefits for an eye exam, </a:t>
            </a:r>
            <a:r>
              <a:rPr lang="en-US" dirty="0" smtClean="0"/>
              <a:t>glasses </a:t>
            </a:r>
            <a:r>
              <a:rPr lang="en-US" dirty="0"/>
              <a:t>(lenses and frames), or contact </a:t>
            </a:r>
            <a:r>
              <a:rPr lang="en-US" dirty="0" smtClean="0"/>
              <a:t>lenses.</a:t>
            </a:r>
            <a:endParaRPr lang="en-US" dirty="0"/>
          </a:p>
        </p:txBody>
      </p:sp>
      <p:sp>
        <p:nvSpPr>
          <p:cNvPr id="5" name="Text Placeholder 4"/>
          <p:cNvSpPr>
            <a:spLocks noGrp="1"/>
          </p:cNvSpPr>
          <p:nvPr>
            <p:ph type="body" sz="quarter" idx="17"/>
          </p:nvPr>
        </p:nvSpPr>
        <p:spPr/>
        <p:txBody>
          <a:bodyPr/>
          <a:lstStyle/>
          <a:p>
            <a:r>
              <a:rPr lang="en-US" dirty="0" smtClean="0"/>
              <a:t>https</a:t>
            </a:r>
            <a:r>
              <a:rPr lang="en-US" dirty="0"/>
              <a:t>://spark.thorntontomasetti.com/docs/DOC-11195 </a:t>
            </a:r>
          </a:p>
          <a:p>
            <a:endParaRPr lang="en-US" dirty="0"/>
          </a:p>
        </p:txBody>
      </p:sp>
      <p:sp>
        <p:nvSpPr>
          <p:cNvPr id="6" name="Text Placeholder 5"/>
          <p:cNvSpPr>
            <a:spLocks noGrp="1"/>
          </p:cNvSpPr>
          <p:nvPr>
            <p:ph type="body" sz="quarter" idx="18"/>
          </p:nvPr>
        </p:nvSpPr>
        <p:spPr/>
        <p:txBody>
          <a:bodyPr/>
          <a:lstStyle/>
          <a:p>
            <a:r>
              <a:rPr lang="en-US" dirty="0" smtClean="0"/>
              <a:t>Cost Button Layer</a:t>
            </a:r>
          </a:p>
          <a:p>
            <a:r>
              <a:rPr lang="en-US" dirty="0" smtClean="0"/>
              <a:t>Display chart</a:t>
            </a:r>
          </a:p>
        </p:txBody>
      </p:sp>
      <p:sp>
        <p:nvSpPr>
          <p:cNvPr id="7" name="Text Placeholder 6"/>
          <p:cNvSpPr>
            <a:spLocks noGrp="1"/>
          </p:cNvSpPr>
          <p:nvPr>
            <p:ph type="body" sz="quarter" idx="19"/>
          </p:nvPr>
        </p:nvSpPr>
        <p:spPr/>
        <p:txBody>
          <a:bodyPr/>
          <a:lstStyle/>
          <a:p>
            <a:r>
              <a:rPr lang="en-US" smtClean="0"/>
              <a:t>Has a hidden bonus question</a:t>
            </a:r>
          </a:p>
          <a:p>
            <a:r>
              <a:rPr lang="en-US" smtClean="0"/>
              <a:t>Back to level 1 doors</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pPr/>
              <a:t>16</a:t>
            </a:fld>
            <a:endParaRPr lang="en-US"/>
          </a:p>
        </p:txBody>
      </p:sp>
      <p:sp>
        <p:nvSpPr>
          <p:cNvPr id="20" name="Text Placeholder 19"/>
          <p:cNvSpPr>
            <a:spLocks noGrp="1"/>
          </p:cNvSpPr>
          <p:nvPr>
            <p:ph type="body" sz="quarter" idx="20"/>
          </p:nvPr>
        </p:nvSpPr>
        <p:spPr/>
        <p:txBody>
          <a:bodyPr/>
          <a:lstStyle/>
          <a:p>
            <a:r>
              <a:rPr lang="en-US" dirty="0" smtClean="0"/>
              <a:t>3-5</a:t>
            </a:r>
            <a:endParaRPr lang="en-US" dirty="0"/>
          </a:p>
        </p:txBody>
      </p:sp>
      <p:sp>
        <p:nvSpPr>
          <p:cNvPr id="10" name="Rectangle 9"/>
          <p:cNvSpPr/>
          <p:nvPr/>
        </p:nvSpPr>
        <p:spPr>
          <a:xfrm>
            <a:off x="287382" y="2822879"/>
            <a:ext cx="836023"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Cost</a:t>
            </a:r>
            <a:endParaRPr lang="en-US" dirty="0"/>
          </a:p>
        </p:txBody>
      </p:sp>
      <p:sp>
        <p:nvSpPr>
          <p:cNvPr id="11" name="TextBox 10"/>
          <p:cNvSpPr txBox="1"/>
          <p:nvPr/>
        </p:nvSpPr>
        <p:spPr>
          <a:xfrm>
            <a:off x="3457768" y="3489701"/>
            <a:ext cx="2816043" cy="276999"/>
          </a:xfrm>
          <a:prstGeom prst="rect">
            <a:avLst/>
          </a:prstGeom>
          <a:solidFill>
            <a:schemeClr val="bg1">
              <a:alpha val="50000"/>
            </a:schemeClr>
          </a:solidFill>
        </p:spPr>
        <p:txBody>
          <a:bodyPr wrap="square" rtlCol="0">
            <a:spAutoFit/>
          </a:bodyPr>
          <a:lstStyle/>
          <a:p>
            <a:r>
              <a:rPr lang="en-US" sz="1200" dirty="0" smtClean="0"/>
              <a:t>Comprehensive plan from </a:t>
            </a:r>
            <a:r>
              <a:rPr lang="en-US" sz="1200" dirty="0" err="1" smtClean="0"/>
              <a:t>EyeMed</a:t>
            </a:r>
            <a:endParaRPr lang="en-US" sz="1200" dirty="0"/>
          </a:p>
        </p:txBody>
      </p:sp>
      <p:sp>
        <p:nvSpPr>
          <p:cNvPr id="12" name="Rectangle 11"/>
          <p:cNvSpPr/>
          <p:nvPr/>
        </p:nvSpPr>
        <p:spPr>
          <a:xfrm>
            <a:off x="287381" y="3316711"/>
            <a:ext cx="836023"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Details</a:t>
            </a:r>
            <a:endParaRPr lang="en-US" sz="1400" dirty="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0059" y="3919254"/>
            <a:ext cx="5554647" cy="2607733"/>
          </a:xfrm>
          <a:prstGeom prst="rect">
            <a:avLst/>
          </a:prstGeom>
        </p:spPr>
      </p:pic>
      <p:sp>
        <p:nvSpPr>
          <p:cNvPr id="14" name="Rectangle 13"/>
          <p:cNvSpPr/>
          <p:nvPr/>
        </p:nvSpPr>
        <p:spPr>
          <a:xfrm>
            <a:off x="6849533" y="2407758"/>
            <a:ext cx="1913467" cy="78620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Tree>
    <p:custDataLst>
      <p:tags r:id="rId1"/>
    </p:custDataLst>
    <p:extLst>
      <p:ext uri="{BB962C8B-B14F-4D97-AF65-F5344CB8AC3E}">
        <p14:creationId xmlns:p14="http://schemas.microsoft.com/office/powerpoint/2010/main" val="3242181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Bonus Question</a:t>
            </a:r>
            <a:endParaRPr lang="en-US" dirty="0"/>
          </a:p>
        </p:txBody>
      </p:sp>
      <p:sp>
        <p:nvSpPr>
          <p:cNvPr id="3" name="Content Placeholder 2"/>
          <p:cNvSpPr>
            <a:spLocks noGrp="1"/>
          </p:cNvSpPr>
          <p:nvPr>
            <p:ph sz="quarter" idx="15"/>
          </p:nvPr>
        </p:nvSpPr>
        <p:spPr/>
        <p:txBody>
          <a:bodyPr/>
          <a:lstStyle/>
          <a:p>
            <a:r>
              <a:rPr lang="en-US" dirty="0" smtClean="0"/>
              <a:t>True or </a:t>
            </a:r>
            <a:r>
              <a:rPr lang="en-US" b="1" u="sng" dirty="0" smtClean="0"/>
              <a:t>False</a:t>
            </a:r>
            <a:r>
              <a:rPr lang="en-US" dirty="0" smtClean="0"/>
              <a:t>?</a:t>
            </a:r>
          </a:p>
          <a:p>
            <a:endParaRPr lang="en-US" dirty="0" smtClean="0"/>
          </a:p>
          <a:p>
            <a:r>
              <a:rPr lang="en-US" dirty="0" smtClean="0"/>
              <a:t>Family coverage is not available for </a:t>
            </a:r>
            <a:r>
              <a:rPr lang="en-US" dirty="0" err="1" smtClean="0"/>
              <a:t>EyeMed</a:t>
            </a:r>
            <a:r>
              <a:rPr lang="en-US" dirty="0" smtClean="0"/>
              <a:t>.</a:t>
            </a:r>
            <a:endParaRPr lang="en-US" dirty="0"/>
          </a:p>
        </p:txBody>
      </p:sp>
      <p:sp>
        <p:nvSpPr>
          <p:cNvPr id="22" name="Text Placeholder 21"/>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smtClean="0"/>
              <a:t>Feedback</a:t>
            </a:r>
          </a:p>
          <a:p>
            <a:r>
              <a:rPr lang="en-US" dirty="0" smtClean="0"/>
              <a:t>False. A vision benefit, provided through </a:t>
            </a:r>
            <a:r>
              <a:rPr lang="en-US" dirty="0" err="1" smtClean="0"/>
              <a:t>EyeMed</a:t>
            </a:r>
            <a:r>
              <a:rPr lang="en-US" dirty="0" smtClean="0"/>
              <a:t>, can be elected to cover yourself and your eligible dependents.</a:t>
            </a:r>
            <a:endParaRPr lang="en-US" dirty="0"/>
          </a:p>
        </p:txBody>
      </p:sp>
      <p:sp>
        <p:nvSpPr>
          <p:cNvPr id="23" name="Text Placeholder 22"/>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17</a:t>
            </a:fld>
            <a:endParaRPr lang="en-US"/>
          </a:p>
        </p:txBody>
      </p:sp>
      <p:sp>
        <p:nvSpPr>
          <p:cNvPr id="24" name="Text Placeholder 23"/>
          <p:cNvSpPr>
            <a:spLocks noGrp="1"/>
          </p:cNvSpPr>
          <p:nvPr>
            <p:ph type="body" sz="quarter" idx="20"/>
          </p:nvPr>
        </p:nvSpPr>
        <p:spPr/>
        <p:txBody>
          <a:bodyPr/>
          <a:lstStyle/>
          <a:p>
            <a:r>
              <a:rPr lang="en-US" dirty="0" smtClean="0"/>
              <a:t>5</a:t>
            </a:r>
            <a:endParaRPr lang="en-US" dirty="0"/>
          </a:p>
        </p:txBody>
      </p:sp>
      <p:sp>
        <p:nvSpPr>
          <p:cNvPr id="10" name="TextBox 9"/>
          <p:cNvSpPr txBox="1"/>
          <p:nvPr/>
        </p:nvSpPr>
        <p:spPr>
          <a:xfrm>
            <a:off x="5049520" y="2194560"/>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11040" y="2203679"/>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070162" y="2291996"/>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788476" y="1800720"/>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784959" y="2597519"/>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62283" y="1782480"/>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390799" y="2658478"/>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Tree>
    <p:custDataLst>
      <p:tags r:id="rId1"/>
    </p:custDataLst>
    <p:extLst>
      <p:ext uri="{BB962C8B-B14F-4D97-AF65-F5344CB8AC3E}">
        <p14:creationId xmlns:p14="http://schemas.microsoft.com/office/powerpoint/2010/main" val="1808468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r="1598" b="25510"/>
          <a:stretch/>
        </p:blipFill>
        <p:spPr>
          <a:xfrm>
            <a:off x="157830" y="536276"/>
            <a:ext cx="5981713" cy="3402004"/>
          </a:xfrm>
        </p:spPr>
      </p:pic>
      <p:sp>
        <p:nvSpPr>
          <p:cNvPr id="2" name="Text Placeholder 1"/>
          <p:cNvSpPr>
            <a:spLocks noGrp="1"/>
          </p:cNvSpPr>
          <p:nvPr>
            <p:ph type="body" sz="quarter" idx="13"/>
          </p:nvPr>
        </p:nvSpPr>
        <p:spPr/>
        <p:txBody>
          <a:bodyPr/>
          <a:lstStyle/>
          <a:p>
            <a:r>
              <a:rPr lang="en-US" smtClean="0"/>
              <a:t>Dental Insurance</a:t>
            </a:r>
            <a:endParaRPr lang="en-US" dirty="0"/>
          </a:p>
        </p:txBody>
      </p:sp>
      <p:sp>
        <p:nvSpPr>
          <p:cNvPr id="4" name="Text Placeholder 3"/>
          <p:cNvSpPr>
            <a:spLocks noGrp="1"/>
          </p:cNvSpPr>
          <p:nvPr>
            <p:ph type="body" sz="quarter" idx="16"/>
          </p:nvPr>
        </p:nvSpPr>
        <p:spPr/>
        <p:txBody>
          <a:bodyPr/>
          <a:lstStyle/>
          <a:p>
            <a:r>
              <a:rPr lang="en-US" dirty="0"/>
              <a:t>Good dental health is important to your overall well-being. It is for this reason that Thornton </a:t>
            </a:r>
            <a:r>
              <a:rPr lang="en-US" dirty="0" smtClean="0"/>
              <a:t>Tomasetti provides </a:t>
            </a:r>
            <a:r>
              <a:rPr lang="en-US" dirty="0"/>
              <a:t>employees with a </a:t>
            </a:r>
            <a:r>
              <a:rPr lang="en-US" dirty="0" smtClean="0"/>
              <a:t>comprehensive </a:t>
            </a:r>
            <a:r>
              <a:rPr lang="en-US" dirty="0"/>
              <a:t>dental plan through Cigna, which provides varying levels of coverage and accessibility. </a:t>
            </a:r>
            <a:endParaRPr lang="en-US" dirty="0" smtClean="0"/>
          </a:p>
          <a:p>
            <a:endParaRPr lang="en-US" dirty="0" smtClean="0"/>
          </a:p>
        </p:txBody>
      </p:sp>
      <p:sp>
        <p:nvSpPr>
          <p:cNvPr id="5" name="Text Placeholder 4"/>
          <p:cNvSpPr>
            <a:spLocks noGrp="1"/>
          </p:cNvSpPr>
          <p:nvPr>
            <p:ph type="body" sz="quarter" idx="17"/>
          </p:nvPr>
        </p:nvSpPr>
        <p:spPr/>
        <p:txBody>
          <a:bodyPr/>
          <a:lstStyle/>
          <a:p>
            <a:r>
              <a:rPr lang="en-US" dirty="0" smtClean="0"/>
              <a:t>Details</a:t>
            </a:r>
          </a:p>
          <a:p>
            <a:r>
              <a:rPr lang="en-US" dirty="0"/>
              <a:t>https://spark.thorntontomasetti.com/docs/DOC-11193</a:t>
            </a:r>
            <a:endParaRPr lang="en-US" dirty="0" smtClean="0"/>
          </a:p>
          <a:p>
            <a:endParaRPr lang="en-US" dirty="0"/>
          </a:p>
        </p:txBody>
      </p:sp>
      <p:sp>
        <p:nvSpPr>
          <p:cNvPr id="6" name="Text Placeholder 5"/>
          <p:cNvSpPr>
            <a:spLocks noGrp="1"/>
          </p:cNvSpPr>
          <p:nvPr>
            <p:ph type="body" sz="quarter" idx="18"/>
          </p:nvPr>
        </p:nvSpPr>
        <p:spPr/>
        <p:txBody>
          <a:bodyPr/>
          <a:lstStyle/>
          <a:p>
            <a:r>
              <a:rPr lang="en-US" dirty="0" smtClean="0"/>
              <a:t>Cost Button Layer</a:t>
            </a:r>
          </a:p>
          <a:p>
            <a:r>
              <a:rPr lang="en-US" dirty="0" smtClean="0"/>
              <a:t>Display chart</a:t>
            </a:r>
            <a:endParaRPr lang="en-US" dirty="0"/>
          </a:p>
        </p:txBody>
      </p:sp>
      <p:sp>
        <p:nvSpPr>
          <p:cNvPr id="7" name="Text Placeholder 6"/>
          <p:cNvSpPr>
            <a:spLocks noGrp="1"/>
          </p:cNvSpPr>
          <p:nvPr>
            <p:ph type="body" sz="quarter" idx="19"/>
          </p:nvPr>
        </p:nvSpPr>
        <p:spPr/>
        <p:txBody>
          <a:bodyPr/>
          <a:lstStyle/>
          <a:p>
            <a:r>
              <a:rPr lang="en-US" smtClean="0"/>
              <a:t>Back to level 1 doors</a:t>
            </a:r>
          </a:p>
          <a:p>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pPr/>
              <a:t>18</a:t>
            </a:fld>
            <a:endParaRPr lang="en-US"/>
          </a:p>
        </p:txBody>
      </p:sp>
      <p:sp>
        <p:nvSpPr>
          <p:cNvPr id="19" name="Text Placeholder 18"/>
          <p:cNvSpPr>
            <a:spLocks noGrp="1"/>
          </p:cNvSpPr>
          <p:nvPr>
            <p:ph type="body" sz="quarter" idx="20"/>
          </p:nvPr>
        </p:nvSpPr>
        <p:spPr/>
        <p:txBody>
          <a:bodyPr/>
          <a:lstStyle/>
          <a:p>
            <a:r>
              <a:rPr lang="en-US" dirty="0" smtClean="0"/>
              <a:t>3-6</a:t>
            </a:r>
            <a:endParaRPr lang="en-US" dirty="0"/>
          </a:p>
        </p:txBody>
      </p:sp>
      <p:sp>
        <p:nvSpPr>
          <p:cNvPr id="10" name="Rectangle 9"/>
          <p:cNvSpPr/>
          <p:nvPr/>
        </p:nvSpPr>
        <p:spPr>
          <a:xfrm>
            <a:off x="287382" y="2822879"/>
            <a:ext cx="836023"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Cost</a:t>
            </a:r>
            <a:endParaRPr lang="en-US" sz="1400" dirty="0"/>
          </a:p>
        </p:txBody>
      </p:sp>
      <p:sp>
        <p:nvSpPr>
          <p:cNvPr id="3" name="TextBox 2"/>
          <p:cNvSpPr txBox="1"/>
          <p:nvPr/>
        </p:nvSpPr>
        <p:spPr>
          <a:xfrm>
            <a:off x="3392398" y="2822879"/>
            <a:ext cx="4358640" cy="276999"/>
          </a:xfrm>
          <a:prstGeom prst="rect">
            <a:avLst/>
          </a:prstGeom>
          <a:solidFill>
            <a:schemeClr val="bg1">
              <a:alpha val="50000"/>
            </a:schemeClr>
          </a:solidFill>
        </p:spPr>
        <p:txBody>
          <a:bodyPr wrap="square" rtlCol="0">
            <a:spAutoFit/>
          </a:bodyPr>
          <a:lstStyle/>
          <a:p>
            <a:r>
              <a:rPr lang="en-US" sz="1200" dirty="0" smtClean="0"/>
              <a:t>Comprehensive plan from Cigna</a:t>
            </a:r>
            <a:endParaRPr lang="en-US" sz="1200" dirty="0"/>
          </a:p>
        </p:txBody>
      </p:sp>
      <p:sp>
        <p:nvSpPr>
          <p:cNvPr id="12" name="Rectangle 11"/>
          <p:cNvSpPr/>
          <p:nvPr/>
        </p:nvSpPr>
        <p:spPr>
          <a:xfrm>
            <a:off x="287381" y="3316711"/>
            <a:ext cx="836023"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Details</a:t>
            </a:r>
            <a:endParaRPr lang="en-US" sz="1400" dirty="0"/>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8819" y="4203112"/>
            <a:ext cx="3812390" cy="1985433"/>
          </a:xfrm>
          <a:prstGeom prst="rect">
            <a:avLst/>
          </a:prstGeom>
        </p:spPr>
      </p:pic>
      <p:sp>
        <p:nvSpPr>
          <p:cNvPr id="15" name="Rectangle 14"/>
          <p:cNvSpPr/>
          <p:nvPr/>
        </p:nvSpPr>
        <p:spPr>
          <a:xfrm>
            <a:off x="6849533" y="2407758"/>
            <a:ext cx="1913467" cy="78620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Tree>
    <p:custDataLst>
      <p:tags r:id="rId1"/>
    </p:custDataLst>
    <p:extLst>
      <p:ext uri="{BB962C8B-B14F-4D97-AF65-F5344CB8AC3E}">
        <p14:creationId xmlns:p14="http://schemas.microsoft.com/office/powerpoint/2010/main" val="15123018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31664"/>
          <a:stretch/>
        </p:blipFill>
        <p:spPr>
          <a:xfrm>
            <a:off x="163873" y="562052"/>
            <a:ext cx="5973450" cy="3399528"/>
          </a:xfrm>
          <a:prstGeom prst="rect">
            <a:avLst/>
          </a:prstGeom>
        </p:spPr>
      </p:pic>
      <p:sp>
        <p:nvSpPr>
          <p:cNvPr id="2" name="Text Placeholder 1"/>
          <p:cNvSpPr>
            <a:spLocks noGrp="1"/>
          </p:cNvSpPr>
          <p:nvPr>
            <p:ph type="body" sz="quarter" idx="13"/>
          </p:nvPr>
        </p:nvSpPr>
        <p:spPr/>
        <p:txBody>
          <a:bodyPr/>
          <a:lstStyle/>
          <a:p>
            <a:r>
              <a:rPr lang="en-US" smtClean="0"/>
              <a:t>Flexible Spending Accounts (FSA)</a:t>
            </a:r>
            <a:endParaRPr lang="en-US" dirty="0"/>
          </a:p>
        </p:txBody>
      </p:sp>
      <p:sp>
        <p:nvSpPr>
          <p:cNvPr id="4" name="Text Placeholder 3"/>
          <p:cNvSpPr>
            <a:spLocks noGrp="1"/>
          </p:cNvSpPr>
          <p:nvPr>
            <p:ph type="body" sz="quarter" idx="16"/>
          </p:nvPr>
        </p:nvSpPr>
        <p:spPr/>
        <p:txBody>
          <a:bodyPr>
            <a:normAutofit fontScale="92500" lnSpcReduction="10000"/>
          </a:bodyPr>
          <a:lstStyle/>
          <a:p>
            <a:r>
              <a:rPr lang="en-US" dirty="0"/>
              <a:t>You can direct a portion of your pay through pre-tax payroll deductions to </a:t>
            </a:r>
            <a:r>
              <a:rPr lang="en-US" dirty="0" smtClean="0"/>
              <a:t>FSAs. </a:t>
            </a:r>
            <a:r>
              <a:rPr lang="en-US" dirty="0"/>
              <a:t>There are three types of </a:t>
            </a:r>
            <a:r>
              <a:rPr lang="en-US" dirty="0" smtClean="0"/>
              <a:t>plans </a:t>
            </a:r>
            <a:r>
              <a:rPr lang="en-US" dirty="0"/>
              <a:t>available to you</a:t>
            </a:r>
            <a:r>
              <a:rPr lang="en-US" dirty="0" smtClean="0"/>
              <a:t>.</a:t>
            </a:r>
          </a:p>
          <a:p>
            <a:r>
              <a:rPr lang="en-US" dirty="0" smtClean="0"/>
              <a:t>Healthcare tab</a:t>
            </a:r>
          </a:p>
          <a:p>
            <a:r>
              <a:rPr lang="en-US" dirty="0"/>
              <a:t>You can elect up to $2,650 of your salary into the FSA Health Care account. You can use this account to </a:t>
            </a:r>
            <a:r>
              <a:rPr lang="en-US" dirty="0" smtClean="0"/>
              <a:t>pay </a:t>
            </a:r>
            <a:r>
              <a:rPr lang="en-US" dirty="0"/>
              <a:t>eligible expenses not covered by your medical plan with pre-tax funds, such as deductibles, copays, </a:t>
            </a:r>
            <a:r>
              <a:rPr lang="en-US" dirty="0" smtClean="0"/>
              <a:t>coinsurance</a:t>
            </a:r>
            <a:r>
              <a:rPr lang="en-US" dirty="0"/>
              <a:t>, orthodontia, vision care expenses, and hearing care expenses. </a:t>
            </a:r>
            <a:r>
              <a:rPr lang="en-US" dirty="0" smtClean="0"/>
              <a:t>You cannot use this FSA if you have chosen the HSA health plan.</a:t>
            </a:r>
          </a:p>
          <a:p>
            <a:r>
              <a:rPr lang="en-US" dirty="0" smtClean="0"/>
              <a:t>Dependent tab</a:t>
            </a:r>
          </a:p>
          <a:p>
            <a:r>
              <a:rPr lang="en-US" dirty="0"/>
              <a:t>You can elect up to $5,000 of your salary per plan year into a Dependent Care FSA ($2,500 if you are </a:t>
            </a:r>
            <a:r>
              <a:rPr lang="en-US" dirty="0" smtClean="0"/>
              <a:t>married </a:t>
            </a:r>
            <a:r>
              <a:rPr lang="en-US" dirty="0"/>
              <a:t>and you and your spouse file individual income tax returns). Eligible expenses include, but are not </a:t>
            </a:r>
            <a:r>
              <a:rPr lang="en-US" dirty="0" smtClean="0"/>
              <a:t>limited </a:t>
            </a:r>
            <a:r>
              <a:rPr lang="en-US" dirty="0"/>
              <a:t>to, payments to day care centers, preschool costs (up to, but not including, kindergarten), after </a:t>
            </a:r>
            <a:r>
              <a:rPr lang="en-US" dirty="0" smtClean="0"/>
              <a:t>school </a:t>
            </a:r>
            <a:r>
              <a:rPr lang="en-US" dirty="0"/>
              <a:t>care, and elder care. </a:t>
            </a:r>
            <a:endParaRPr lang="en-US" dirty="0" smtClean="0"/>
          </a:p>
          <a:p>
            <a:r>
              <a:rPr lang="en-US" dirty="0" smtClean="0"/>
              <a:t>Limited Purpose FSA</a:t>
            </a:r>
          </a:p>
          <a:p>
            <a:r>
              <a:rPr lang="en-US" dirty="0"/>
              <a:t>A limited purpose FSA is a healthcare spending account that can only be used for eligible vision and </a:t>
            </a:r>
            <a:r>
              <a:rPr lang="en-US" dirty="0" smtClean="0"/>
              <a:t>dental </a:t>
            </a:r>
            <a:r>
              <a:rPr lang="en-US" dirty="0"/>
              <a:t>expenses. Unlike a healthcare FSA, however, an LPFSA can be held at the same time as a Health </a:t>
            </a:r>
            <a:r>
              <a:rPr lang="en-US" dirty="0" smtClean="0"/>
              <a:t>Savings </a:t>
            </a:r>
            <a:r>
              <a:rPr lang="en-US" dirty="0"/>
              <a:t>Account (HSA) </a:t>
            </a:r>
          </a:p>
        </p:txBody>
      </p:sp>
      <p:sp>
        <p:nvSpPr>
          <p:cNvPr id="5" name="Text Placeholder 4"/>
          <p:cNvSpPr>
            <a:spLocks noGrp="1"/>
          </p:cNvSpPr>
          <p:nvPr>
            <p:ph type="body" sz="quarter" idx="17"/>
          </p:nvPr>
        </p:nvSpPr>
        <p:spPr/>
        <p:txBody>
          <a:bodyPr/>
          <a:lstStyle/>
          <a:p>
            <a:r>
              <a:rPr lang="en-US" dirty="0" smtClean="0"/>
              <a:t>Details</a:t>
            </a:r>
          </a:p>
          <a:p>
            <a:r>
              <a:rPr lang="en-US" dirty="0"/>
              <a:t>https://spark.thorntontomasetti.com/docs/DOC-11225</a:t>
            </a:r>
            <a:endParaRPr lang="en-US" dirty="0" smtClean="0"/>
          </a:p>
          <a:p>
            <a:endParaRPr lang="en-US" dirty="0"/>
          </a:p>
        </p:txBody>
      </p:sp>
      <p:sp>
        <p:nvSpPr>
          <p:cNvPr id="6" name="Text Placeholder 5"/>
          <p:cNvSpPr>
            <a:spLocks noGrp="1"/>
          </p:cNvSpPr>
          <p:nvPr>
            <p:ph type="body" sz="quarter" idx="18"/>
          </p:nvPr>
        </p:nvSpPr>
        <p:spPr>
          <a:xfrm>
            <a:off x="3092087" y="4241761"/>
            <a:ext cx="1729821" cy="2222652"/>
          </a:xfrm>
        </p:spPr>
        <p:txBody>
          <a:bodyPr>
            <a:normAutofit fontScale="92500" lnSpcReduction="20000"/>
          </a:bodyPr>
          <a:lstStyle/>
          <a:p>
            <a:r>
              <a:rPr lang="en-US" b="1" dirty="0" smtClean="0"/>
              <a:t>Screen for Dependent</a:t>
            </a:r>
          </a:p>
          <a:p>
            <a:r>
              <a:rPr lang="en-US" dirty="0" smtClean="0"/>
              <a:t>Up to $5000 per year</a:t>
            </a:r>
          </a:p>
          <a:p>
            <a:pPr marL="171450" indent="-171450">
              <a:buFont typeface="Arial" panose="020B0604020202020204" pitchFamily="34" charset="0"/>
              <a:buChar char="•"/>
            </a:pPr>
            <a:r>
              <a:rPr lang="en-US" dirty="0" smtClean="0"/>
              <a:t>Day care</a:t>
            </a:r>
          </a:p>
          <a:p>
            <a:pPr marL="171450" indent="-171450">
              <a:buFont typeface="Arial" panose="020B0604020202020204" pitchFamily="34" charset="0"/>
              <a:buChar char="•"/>
            </a:pPr>
            <a:r>
              <a:rPr lang="en-US" dirty="0" smtClean="0"/>
              <a:t>Preschool</a:t>
            </a:r>
          </a:p>
          <a:p>
            <a:pPr marL="171450" indent="-171450">
              <a:buFont typeface="Arial" panose="020B0604020202020204" pitchFamily="34" charset="0"/>
              <a:buChar char="•"/>
            </a:pPr>
            <a:r>
              <a:rPr lang="en-US" dirty="0" smtClean="0"/>
              <a:t>After school</a:t>
            </a:r>
          </a:p>
          <a:p>
            <a:pPr marL="171450" indent="-171450">
              <a:buFont typeface="Arial" panose="020B0604020202020204" pitchFamily="34" charset="0"/>
              <a:buChar char="•"/>
            </a:pPr>
            <a:r>
              <a:rPr lang="en-US" dirty="0" smtClean="0"/>
              <a:t>Elder care</a:t>
            </a:r>
          </a:p>
          <a:p>
            <a:r>
              <a:rPr lang="en-US" dirty="0"/>
              <a:t>($2,500 if you are married and you and your spouse file individual income tax returns).</a:t>
            </a:r>
          </a:p>
        </p:txBody>
      </p:sp>
      <p:sp>
        <p:nvSpPr>
          <p:cNvPr id="17" name="Text Placeholder 16"/>
          <p:cNvSpPr>
            <a:spLocks noGrp="1"/>
          </p:cNvSpPr>
          <p:nvPr>
            <p:ph type="body" sz="quarter" idx="19"/>
          </p:nvPr>
        </p:nvSpPr>
        <p:spPr/>
        <p:txBody>
          <a:bodyPr/>
          <a:lstStyle/>
          <a:p>
            <a:r>
              <a:rPr lang="en-US" dirty="0" smtClean="0"/>
              <a:t>Has a hidden bonus question</a:t>
            </a:r>
          </a:p>
          <a:p>
            <a:r>
              <a:rPr lang="en-US" dirty="0" smtClean="0"/>
              <a:t>Back to level 1 doors</a:t>
            </a:r>
          </a:p>
          <a:p>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pPr/>
              <a:t>19</a:t>
            </a:fld>
            <a:endParaRPr lang="en-US"/>
          </a:p>
        </p:txBody>
      </p:sp>
      <p:sp>
        <p:nvSpPr>
          <p:cNvPr id="22" name="Text Placeholder 21"/>
          <p:cNvSpPr>
            <a:spLocks noGrp="1"/>
          </p:cNvSpPr>
          <p:nvPr>
            <p:ph type="body" sz="quarter" idx="20"/>
          </p:nvPr>
        </p:nvSpPr>
        <p:spPr/>
        <p:txBody>
          <a:bodyPr/>
          <a:lstStyle/>
          <a:p>
            <a:r>
              <a:rPr lang="en-US" dirty="0" smtClean="0"/>
              <a:t>3-7</a:t>
            </a:r>
            <a:endParaRPr lang="en-US" dirty="0"/>
          </a:p>
        </p:txBody>
      </p:sp>
      <p:sp>
        <p:nvSpPr>
          <p:cNvPr id="18" name="TextBox 17"/>
          <p:cNvSpPr txBox="1"/>
          <p:nvPr/>
        </p:nvSpPr>
        <p:spPr>
          <a:xfrm>
            <a:off x="4734243" y="4203319"/>
            <a:ext cx="1961950" cy="1754326"/>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Screen for Health care</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Up to $2650 per year</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Deductibles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Copays</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Coinsurance </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Orthodontia</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Vision care</a:t>
            </a:r>
          </a:p>
          <a:p>
            <a:pPr marL="17145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Hearing care</a:t>
            </a:r>
            <a:endParaRPr lang="en-US" sz="1200" dirty="0">
              <a:latin typeface="Arial" panose="020B0604020202020204" pitchFamily="34" charset="0"/>
              <a:cs typeface="Arial" panose="020B0604020202020204" pitchFamily="34" charset="0"/>
            </a:endParaRPr>
          </a:p>
        </p:txBody>
      </p:sp>
      <p:sp>
        <p:nvSpPr>
          <p:cNvPr id="13" name="Rectangle 12"/>
          <p:cNvSpPr/>
          <p:nvPr/>
        </p:nvSpPr>
        <p:spPr>
          <a:xfrm>
            <a:off x="223947" y="2329047"/>
            <a:ext cx="83602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Healthcare</a:t>
            </a:r>
            <a:endParaRPr lang="en-US" sz="1000" dirty="0"/>
          </a:p>
        </p:txBody>
      </p:sp>
      <p:sp>
        <p:nvSpPr>
          <p:cNvPr id="14" name="Rectangle 13"/>
          <p:cNvSpPr/>
          <p:nvPr/>
        </p:nvSpPr>
        <p:spPr>
          <a:xfrm>
            <a:off x="223946" y="2822879"/>
            <a:ext cx="836023"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Dependent</a:t>
            </a:r>
            <a:endParaRPr lang="en-US" sz="1000" dirty="0"/>
          </a:p>
        </p:txBody>
      </p:sp>
      <p:sp>
        <p:nvSpPr>
          <p:cNvPr id="3" name="Rectangle 2"/>
          <p:cNvSpPr/>
          <p:nvPr/>
        </p:nvSpPr>
        <p:spPr>
          <a:xfrm>
            <a:off x="3316923" y="3254501"/>
            <a:ext cx="2834640" cy="461665"/>
          </a:xfrm>
          <a:prstGeom prst="rect">
            <a:avLst/>
          </a:prstGeom>
          <a:solidFill>
            <a:schemeClr val="bg1">
              <a:alpha val="50000"/>
            </a:schemeClr>
          </a:solidFill>
          <a:ln>
            <a:noFill/>
          </a:ln>
        </p:spPr>
        <p:txBody>
          <a:bodyPr wrap="square">
            <a:spAutoFit/>
          </a:bodyPr>
          <a:lstStyle/>
          <a:p>
            <a:r>
              <a:rPr lang="en-US" sz="1200" dirty="0"/>
              <a:t>FSA funds are deducted from your pay on a pre-tax basis.</a:t>
            </a:r>
          </a:p>
        </p:txBody>
      </p:sp>
      <p:sp>
        <p:nvSpPr>
          <p:cNvPr id="15" name="Rectangle 14"/>
          <p:cNvSpPr/>
          <p:nvPr/>
        </p:nvSpPr>
        <p:spPr>
          <a:xfrm>
            <a:off x="223946" y="3350969"/>
            <a:ext cx="836023"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00" dirty="0" smtClean="0"/>
              <a:t>Details</a:t>
            </a:r>
            <a:endParaRPr lang="en-US" sz="1000" dirty="0"/>
          </a:p>
        </p:txBody>
      </p:sp>
      <p:sp>
        <p:nvSpPr>
          <p:cNvPr id="9" name="Rectangle 8"/>
          <p:cNvSpPr/>
          <p:nvPr/>
        </p:nvSpPr>
        <p:spPr>
          <a:xfrm>
            <a:off x="9435489" y="4765119"/>
            <a:ext cx="2460271" cy="2092881"/>
          </a:xfrm>
          <a:prstGeom prst="rect">
            <a:avLst/>
          </a:prstGeom>
        </p:spPr>
        <p:txBody>
          <a:bodyPr wrap="square">
            <a:spAutoFit/>
          </a:bodyPr>
          <a:lstStyle/>
          <a:p>
            <a:r>
              <a:rPr lang="en-US" sz="1000" b="1" dirty="0" smtClean="0">
                <a:latin typeface="Arial" panose="020B0604020202020204" pitchFamily="34" charset="0"/>
                <a:cs typeface="Arial" panose="020B0604020202020204" pitchFamily="34" charset="0"/>
              </a:rPr>
              <a:t>Screen for Note</a:t>
            </a:r>
          </a:p>
          <a:p>
            <a:r>
              <a:rPr lang="en-US" sz="1000" dirty="0"/>
              <a:t>If you enroll in the HSA High Deductible medical plan and contribute funds to an HSA, you cannot enroll in the Health Care FSA. You may participate in one or the other, but not both. You do have the option of participating in the Limited Purpose FSA (LPFSA), which can be used only for dental and vision expenses. If you enroll in the Standard </a:t>
            </a:r>
            <a:r>
              <a:rPr lang="en-US" sz="1000" dirty="0" smtClean="0"/>
              <a:t>OAP or </a:t>
            </a:r>
            <a:r>
              <a:rPr lang="en-US" sz="1000" dirty="0"/>
              <a:t>Premium </a:t>
            </a:r>
            <a:r>
              <a:rPr lang="en-US" sz="1000" dirty="0" smtClean="0"/>
              <a:t>OAP medical </a:t>
            </a:r>
            <a:r>
              <a:rPr lang="en-US" sz="1000" dirty="0"/>
              <a:t>plan, you cannot make contributions to an HSA account. </a:t>
            </a:r>
          </a:p>
        </p:txBody>
      </p:sp>
      <p:sp>
        <p:nvSpPr>
          <p:cNvPr id="19" name="Rectangle 18"/>
          <p:cNvSpPr/>
          <p:nvPr/>
        </p:nvSpPr>
        <p:spPr>
          <a:xfrm>
            <a:off x="223946" y="1318193"/>
            <a:ext cx="83602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Note</a:t>
            </a:r>
            <a:endParaRPr lang="en-US" sz="1000" dirty="0"/>
          </a:p>
        </p:txBody>
      </p:sp>
      <p:sp>
        <p:nvSpPr>
          <p:cNvPr id="20" name="Rectangle 19"/>
          <p:cNvSpPr/>
          <p:nvPr/>
        </p:nvSpPr>
        <p:spPr>
          <a:xfrm>
            <a:off x="199128" y="1819755"/>
            <a:ext cx="83602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LPFSA</a:t>
            </a:r>
            <a:endParaRPr lang="en-US" sz="1000" dirty="0"/>
          </a:p>
        </p:txBody>
      </p:sp>
      <p:sp>
        <p:nvSpPr>
          <p:cNvPr id="21" name="TextBox 20"/>
          <p:cNvSpPr txBox="1"/>
          <p:nvPr/>
        </p:nvSpPr>
        <p:spPr>
          <a:xfrm>
            <a:off x="6609928" y="4084447"/>
            <a:ext cx="2551005" cy="1754326"/>
          </a:xfrm>
          <a:prstGeom prst="rect">
            <a:avLst/>
          </a:prstGeom>
          <a:noFill/>
        </p:spPr>
        <p:txBody>
          <a:bodyPr wrap="square" rtlCol="0">
            <a:spAutoFit/>
          </a:bodyPr>
          <a:lstStyle/>
          <a:p>
            <a:r>
              <a:rPr lang="en-US" sz="1200" b="1" dirty="0" smtClean="0">
                <a:latin typeface="Arial" panose="020B0604020202020204" pitchFamily="34" charset="0"/>
                <a:cs typeface="Arial" panose="020B0604020202020204" pitchFamily="34" charset="0"/>
              </a:rPr>
              <a:t>Screen for LPFSA</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May be used for vision and dental expenses.</a:t>
            </a:r>
          </a:p>
          <a:p>
            <a:endParaRPr lang="en-US" sz="1200" dirty="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You may elect to have an LPFSA if you choose the HSA medical plan. You can contribute up to $2650 to an LPFSA</a:t>
            </a:r>
            <a:endParaRPr lang="en-US" sz="1200" dirty="0">
              <a:latin typeface="Arial" panose="020B0604020202020204" pitchFamily="34" charset="0"/>
              <a:cs typeface="Arial" panose="020B0604020202020204" pitchFamily="34" charset="0"/>
            </a:endParaRPr>
          </a:p>
        </p:txBody>
      </p:sp>
      <p:sp>
        <p:nvSpPr>
          <p:cNvPr id="12" name="Rectangle 11"/>
          <p:cNvSpPr/>
          <p:nvPr/>
        </p:nvSpPr>
        <p:spPr>
          <a:xfrm>
            <a:off x="2721366" y="1749815"/>
            <a:ext cx="2641600" cy="114560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Tree>
    <p:custDataLst>
      <p:tags r:id="rId1"/>
    </p:custDataLst>
    <p:extLst>
      <p:ext uri="{BB962C8B-B14F-4D97-AF65-F5344CB8AC3E}">
        <p14:creationId xmlns:p14="http://schemas.microsoft.com/office/powerpoint/2010/main" val="167193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1220" b="13191"/>
          <a:stretch/>
        </p:blipFill>
        <p:spPr>
          <a:xfrm>
            <a:off x="211396" y="566057"/>
            <a:ext cx="5952287" cy="3396343"/>
          </a:xfrm>
          <a:prstGeom prst="rect">
            <a:avLst/>
          </a:prstGeom>
        </p:spPr>
      </p:pic>
      <p:sp>
        <p:nvSpPr>
          <p:cNvPr id="2" name="Text Placeholder 1"/>
          <p:cNvSpPr>
            <a:spLocks noGrp="1"/>
          </p:cNvSpPr>
          <p:nvPr>
            <p:ph type="body" sz="quarter" idx="13"/>
          </p:nvPr>
        </p:nvSpPr>
        <p:spPr>
          <a:xfrm>
            <a:off x="164985" y="582548"/>
            <a:ext cx="5985537" cy="457200"/>
          </a:xfrm>
        </p:spPr>
        <p:txBody>
          <a:bodyPr>
            <a:normAutofit/>
          </a:bodyPr>
          <a:lstStyle/>
          <a:p>
            <a:r>
              <a:rPr lang="en-US" dirty="0" smtClean="0"/>
              <a:t>Benefits</a:t>
            </a:r>
            <a:endParaRPr lang="en-US" dirty="0"/>
          </a:p>
        </p:txBody>
      </p:sp>
      <p:sp>
        <p:nvSpPr>
          <p:cNvPr id="11" name="Text Placeholder 10"/>
          <p:cNvSpPr>
            <a:spLocks noGrp="1"/>
          </p:cNvSpPr>
          <p:nvPr>
            <p:ph type="body" sz="quarter" idx="16"/>
          </p:nvPr>
        </p:nvSpPr>
        <p:spPr/>
        <p:txBody>
          <a:bodyPr>
            <a:normAutofit/>
          </a:bodyPr>
          <a:lstStyle/>
          <a:p>
            <a:r>
              <a:rPr lang="en-US" dirty="0"/>
              <a:t>We all have different needs that influence the choices we make every day</a:t>
            </a:r>
            <a:r>
              <a:rPr lang="en-US" dirty="0" smtClean="0"/>
              <a:t>. </a:t>
            </a:r>
            <a:endParaRPr lang="en-US" dirty="0"/>
          </a:p>
          <a:p>
            <a:r>
              <a:rPr lang="en-US" dirty="0" smtClean="0"/>
              <a:t>Through </a:t>
            </a:r>
            <a:r>
              <a:rPr lang="en-US" dirty="0"/>
              <a:t>our Benefits Program, you have access to: </a:t>
            </a:r>
            <a:endParaRPr lang="en-US" dirty="0" smtClean="0"/>
          </a:p>
          <a:p>
            <a:pPr marL="171450" indent="-171450">
              <a:buFont typeface="Arial" panose="020B0604020202020204" pitchFamily="34" charset="0"/>
              <a:buChar char="•"/>
            </a:pPr>
            <a:r>
              <a:rPr lang="en-US" dirty="0" smtClean="0"/>
              <a:t>Health </a:t>
            </a:r>
            <a:r>
              <a:rPr lang="en-US" dirty="0"/>
              <a:t>benefits that offer varying levels of coverage and </a:t>
            </a:r>
            <a:r>
              <a:rPr lang="en-US" dirty="0" smtClean="0"/>
              <a:t>accessibility</a:t>
            </a:r>
            <a:endParaRPr lang="en-US" dirty="0"/>
          </a:p>
          <a:p>
            <a:pPr marL="171450" indent="-171450">
              <a:buFont typeface="Arial" panose="020B0604020202020204" pitchFamily="34" charset="0"/>
              <a:buChar char="•"/>
            </a:pPr>
            <a:r>
              <a:rPr lang="en-US" dirty="0" smtClean="0"/>
              <a:t>Company-paid </a:t>
            </a:r>
            <a:r>
              <a:rPr lang="en-US" dirty="0"/>
              <a:t>benefits that protect you and your family from financial </a:t>
            </a:r>
            <a:r>
              <a:rPr lang="en-US" dirty="0" smtClean="0"/>
              <a:t>hardship, and</a:t>
            </a:r>
            <a:endParaRPr lang="en-US" dirty="0"/>
          </a:p>
          <a:p>
            <a:pPr marL="171450" indent="-171450">
              <a:buFont typeface="Arial" panose="020B0604020202020204" pitchFamily="34" charset="0"/>
              <a:buChar char="•"/>
            </a:pPr>
            <a:r>
              <a:rPr lang="en-US" dirty="0" smtClean="0"/>
              <a:t>Voluntary </a:t>
            </a:r>
            <a:r>
              <a:rPr lang="en-US" dirty="0"/>
              <a:t>benefits to provide you with added security. </a:t>
            </a:r>
            <a:endParaRPr lang="en-US" dirty="0" smtClean="0"/>
          </a:p>
          <a:p>
            <a:r>
              <a:rPr lang="en-US" dirty="0" smtClean="0"/>
              <a:t>To elect all your benefits log in to T4 and find the task in your Inbox. For 401k enrollments go to the Fidelity website.</a:t>
            </a:r>
          </a:p>
          <a:p>
            <a:endParaRPr lang="en-US" dirty="0"/>
          </a:p>
          <a:p>
            <a:pPr marL="171450" indent="-171450">
              <a:buFont typeface="Arial" panose="020B0604020202020204" pitchFamily="34" charset="0"/>
              <a:buChar char="•"/>
            </a:pPr>
            <a:endParaRPr lang="en-US" dirty="0"/>
          </a:p>
        </p:txBody>
      </p:sp>
      <p:sp>
        <p:nvSpPr>
          <p:cNvPr id="4" name="Text Placeholder 3"/>
          <p:cNvSpPr>
            <a:spLocks noGrp="1"/>
          </p:cNvSpPr>
          <p:nvPr>
            <p:ph type="body" sz="quarter" idx="19"/>
          </p:nvPr>
        </p:nvSpPr>
        <p:spPr/>
        <p:txBody>
          <a:bodyPr/>
          <a:lstStyle/>
          <a:p>
            <a:endParaRPr lang="en-US"/>
          </a:p>
        </p:txBody>
      </p:sp>
      <p:sp>
        <p:nvSpPr>
          <p:cNvPr id="6" name="Slide Number Placeholder 5"/>
          <p:cNvSpPr>
            <a:spLocks noGrp="1"/>
          </p:cNvSpPr>
          <p:nvPr>
            <p:ph type="sldNum" sz="quarter" idx="4"/>
          </p:nvPr>
        </p:nvSpPr>
        <p:spPr/>
        <p:txBody>
          <a:bodyPr/>
          <a:lstStyle/>
          <a:p>
            <a:fld id="{FB5D49FC-4A13-44F7-92C8-60745AD235C0}" type="slidenum">
              <a:rPr lang="en-US" smtClean="0"/>
              <a:t>2</a:t>
            </a:fld>
            <a:endParaRPr lang="en-US"/>
          </a:p>
        </p:txBody>
      </p:sp>
      <p:sp>
        <p:nvSpPr>
          <p:cNvPr id="18" name="Rectangle 17"/>
          <p:cNvSpPr/>
          <p:nvPr/>
        </p:nvSpPr>
        <p:spPr>
          <a:xfrm>
            <a:off x="4380410" y="2707076"/>
            <a:ext cx="1829073" cy="784830"/>
          </a:xfrm>
          <a:prstGeom prst="rect">
            <a:avLst/>
          </a:prstGeom>
          <a:solidFill>
            <a:schemeClr val="bg1">
              <a:alpha val="50000"/>
            </a:schemeClr>
          </a:solidFill>
        </p:spPr>
        <p:txBody>
          <a:bodyPr wrap="square">
            <a:spAutoFit/>
          </a:bodyPr>
          <a:lstStyle/>
          <a:p>
            <a:r>
              <a:rPr lang="en-US" sz="1100" dirty="0"/>
              <a:t>You have access to </a:t>
            </a:r>
          </a:p>
          <a:p>
            <a:pPr marL="171450" indent="-171450">
              <a:buFont typeface="Arial" panose="020B0604020202020204" pitchFamily="34" charset="0"/>
              <a:buChar char="•"/>
            </a:pPr>
            <a:r>
              <a:rPr lang="en-US" sz="1100" dirty="0"/>
              <a:t>Health benefits</a:t>
            </a:r>
          </a:p>
          <a:p>
            <a:pPr marL="171450" indent="-171450">
              <a:buFont typeface="Arial" panose="020B0604020202020204" pitchFamily="34" charset="0"/>
              <a:buChar char="•"/>
            </a:pPr>
            <a:r>
              <a:rPr lang="en-US" sz="1100" dirty="0"/>
              <a:t>Company paid benefits</a:t>
            </a:r>
          </a:p>
          <a:p>
            <a:pPr marL="171450" indent="-171450">
              <a:buFont typeface="Arial" panose="020B0604020202020204" pitchFamily="34" charset="0"/>
              <a:buChar char="•"/>
            </a:pPr>
            <a:r>
              <a:rPr lang="en-US" sz="1100" dirty="0"/>
              <a:t>Voluntary benefits</a:t>
            </a:r>
          </a:p>
        </p:txBody>
      </p:sp>
      <p:sp>
        <p:nvSpPr>
          <p:cNvPr id="10" name="Text Placeholder 9"/>
          <p:cNvSpPr>
            <a:spLocks noGrp="1"/>
          </p:cNvSpPr>
          <p:nvPr>
            <p:ph type="body" sz="quarter" idx="18"/>
          </p:nvPr>
        </p:nvSpPr>
        <p:spPr/>
        <p:txBody>
          <a:bodyPr/>
          <a:lstStyle/>
          <a:p>
            <a:endParaRPr lang="en-US"/>
          </a:p>
        </p:txBody>
      </p:sp>
      <p:sp>
        <p:nvSpPr>
          <p:cNvPr id="13" name="Text Placeholder 12"/>
          <p:cNvSpPr>
            <a:spLocks noGrp="1"/>
          </p:cNvSpPr>
          <p:nvPr>
            <p:ph type="body" sz="quarter" idx="17"/>
          </p:nvPr>
        </p:nvSpPr>
        <p:spPr/>
        <p:txBody>
          <a:bodyPr/>
          <a:lstStyle/>
          <a:p>
            <a:endParaRPr lang="en-US"/>
          </a:p>
        </p:txBody>
      </p:sp>
    </p:spTree>
    <p:custDataLst>
      <p:tags r:id="rId1"/>
    </p:custDataLst>
    <p:extLst>
      <p:ext uri="{BB962C8B-B14F-4D97-AF65-F5344CB8AC3E}">
        <p14:creationId xmlns:p14="http://schemas.microsoft.com/office/powerpoint/2010/main" val="2496396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Bonus Question</a:t>
            </a:r>
            <a:endParaRPr lang="en-US" dirty="0"/>
          </a:p>
        </p:txBody>
      </p:sp>
      <p:sp>
        <p:nvSpPr>
          <p:cNvPr id="3" name="Content Placeholder 2"/>
          <p:cNvSpPr>
            <a:spLocks noGrp="1"/>
          </p:cNvSpPr>
          <p:nvPr>
            <p:ph sz="quarter" idx="15"/>
          </p:nvPr>
        </p:nvSpPr>
        <p:spPr/>
        <p:txBody>
          <a:bodyPr/>
          <a:lstStyle/>
          <a:p>
            <a:r>
              <a:rPr lang="en-US" dirty="0" smtClean="0"/>
              <a:t>The money that goes into an FSA is deducted from your pay on a ____</a:t>
            </a:r>
          </a:p>
          <a:p>
            <a:r>
              <a:rPr lang="en-US" b="1" u="sng" dirty="0" smtClean="0"/>
              <a:t>Pre-tax basis</a:t>
            </a:r>
          </a:p>
          <a:p>
            <a:r>
              <a:rPr lang="en-US" dirty="0" smtClean="0"/>
              <a:t>Post-tax basis</a:t>
            </a:r>
            <a:endParaRPr lang="en-US" dirty="0"/>
          </a:p>
        </p:txBody>
      </p:sp>
      <p:sp>
        <p:nvSpPr>
          <p:cNvPr id="22" name="Text Placeholder 21"/>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smtClean="0"/>
              <a:t>Feedback</a:t>
            </a:r>
          </a:p>
          <a:p>
            <a:r>
              <a:rPr lang="en-US" dirty="0" smtClean="0"/>
              <a:t>The money that goes into an FSA is deducted from your pay on a pre-tax basis.</a:t>
            </a:r>
          </a:p>
        </p:txBody>
      </p:sp>
      <p:sp>
        <p:nvSpPr>
          <p:cNvPr id="23" name="Text Placeholder 22"/>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20</a:t>
            </a:fld>
            <a:endParaRPr lang="en-US"/>
          </a:p>
        </p:txBody>
      </p:sp>
      <p:sp>
        <p:nvSpPr>
          <p:cNvPr id="24" name="Text Placeholder 23"/>
          <p:cNvSpPr>
            <a:spLocks noGrp="1"/>
          </p:cNvSpPr>
          <p:nvPr>
            <p:ph type="body" sz="quarter" idx="20"/>
          </p:nvPr>
        </p:nvSpPr>
        <p:spPr/>
        <p:txBody>
          <a:bodyPr/>
          <a:lstStyle/>
          <a:p>
            <a:r>
              <a:rPr lang="en-US" dirty="0" smtClean="0"/>
              <a:t>7</a:t>
            </a:r>
            <a:endParaRPr lang="en-US" dirty="0"/>
          </a:p>
        </p:txBody>
      </p:sp>
      <p:sp>
        <p:nvSpPr>
          <p:cNvPr id="10" name="TextBox 9"/>
          <p:cNvSpPr txBox="1"/>
          <p:nvPr/>
        </p:nvSpPr>
        <p:spPr>
          <a:xfrm>
            <a:off x="5049520" y="2194560"/>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11040" y="2203679"/>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070162" y="2291996"/>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788476" y="1800720"/>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784959" y="2597519"/>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62283" y="1782480"/>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390799" y="2658478"/>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
        <p:nvSpPr>
          <p:cNvPr id="17" name="Rectangle 16"/>
          <p:cNvSpPr/>
          <p:nvPr/>
        </p:nvSpPr>
        <p:spPr>
          <a:xfrm>
            <a:off x="4140200" y="16934"/>
            <a:ext cx="1854200" cy="3979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Updated</a:t>
            </a:r>
            <a:endParaRPr lang="en-US" dirty="0"/>
          </a:p>
        </p:txBody>
      </p:sp>
    </p:spTree>
    <p:custDataLst>
      <p:tags r:id="rId1"/>
    </p:custDataLst>
    <p:extLst>
      <p:ext uri="{BB962C8B-B14F-4D97-AF65-F5344CB8AC3E}">
        <p14:creationId xmlns:p14="http://schemas.microsoft.com/office/powerpoint/2010/main" val="31277028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Floor 2</a:t>
            </a:r>
            <a:endParaRPr lang="en-US" dirty="0"/>
          </a:p>
        </p:txBody>
      </p:sp>
      <p:sp>
        <p:nvSpPr>
          <p:cNvPr id="10" name="Text Placeholder 9"/>
          <p:cNvSpPr>
            <a:spLocks noGrp="1"/>
          </p:cNvSpPr>
          <p:nvPr>
            <p:ph type="body" idx="1"/>
          </p:nvPr>
        </p:nvSpPr>
        <p:spPr/>
        <p:txBody>
          <a:bodyPr/>
          <a:lstStyle/>
          <a:p>
            <a:r>
              <a:rPr lang="en-US" dirty="0" smtClean="0">
                <a:solidFill>
                  <a:schemeClr val="tx1"/>
                </a:solidFill>
              </a:rPr>
              <a:t>5 doors</a:t>
            </a:r>
            <a:endParaRPr lang="en-US" dirty="0">
              <a:solidFill>
                <a:schemeClr val="tx1"/>
              </a:solidFill>
            </a:endParaRPr>
          </a:p>
        </p:txBody>
      </p:sp>
      <p:sp>
        <p:nvSpPr>
          <p:cNvPr id="8" name="Slide Number Placeholder 7"/>
          <p:cNvSpPr>
            <a:spLocks noGrp="1"/>
          </p:cNvSpPr>
          <p:nvPr>
            <p:ph type="sldNum" sz="quarter" idx="12"/>
          </p:nvPr>
        </p:nvSpPr>
        <p:spPr/>
        <p:txBody>
          <a:bodyPr/>
          <a:lstStyle/>
          <a:p>
            <a:fld id="{FB5D49FC-4A13-44F7-92C8-60745AD235C0}" type="slidenum">
              <a:rPr lang="en-US" smtClean="0"/>
              <a:t>21</a:t>
            </a:fld>
            <a:endParaRPr lang="en-US"/>
          </a:p>
        </p:txBody>
      </p:sp>
    </p:spTree>
    <p:custDataLst>
      <p:tags r:id="rId1"/>
    </p:custDataLst>
    <p:extLst>
      <p:ext uri="{BB962C8B-B14F-4D97-AF65-F5344CB8AC3E}">
        <p14:creationId xmlns:p14="http://schemas.microsoft.com/office/powerpoint/2010/main" val="2919821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512" t="513" r="512" b="14349"/>
          <a:stretch/>
        </p:blipFill>
        <p:spPr>
          <a:xfrm>
            <a:off x="199276" y="563572"/>
            <a:ext cx="5952287" cy="3378461"/>
          </a:xfrm>
          <a:prstGeom prst="rect">
            <a:avLst/>
          </a:prstGeom>
        </p:spPr>
      </p:pic>
      <p:sp>
        <p:nvSpPr>
          <p:cNvPr id="2" name="Text Placeholder 1"/>
          <p:cNvSpPr>
            <a:spLocks noGrp="1"/>
          </p:cNvSpPr>
          <p:nvPr>
            <p:ph type="body" sz="quarter" idx="13"/>
          </p:nvPr>
        </p:nvSpPr>
        <p:spPr>
          <a:solidFill>
            <a:schemeClr val="bg1">
              <a:alpha val="70000"/>
            </a:schemeClr>
          </a:solidFill>
        </p:spPr>
        <p:txBody>
          <a:bodyPr>
            <a:normAutofit fontScale="92500" lnSpcReduction="20000"/>
          </a:bodyPr>
          <a:lstStyle/>
          <a:p>
            <a:r>
              <a:rPr lang="en-US" dirty="0"/>
              <a:t>Basic Term Life and Accidental Death &amp; Dismemberment (AD&amp;D) </a:t>
            </a:r>
          </a:p>
        </p:txBody>
      </p:sp>
      <p:sp>
        <p:nvSpPr>
          <p:cNvPr id="4" name="Text Placeholder 3"/>
          <p:cNvSpPr>
            <a:spLocks noGrp="1"/>
          </p:cNvSpPr>
          <p:nvPr>
            <p:ph type="body" sz="quarter" idx="16"/>
          </p:nvPr>
        </p:nvSpPr>
        <p:spPr/>
        <p:txBody>
          <a:bodyPr>
            <a:normAutofit/>
          </a:bodyPr>
          <a:lstStyle/>
          <a:p>
            <a:r>
              <a:rPr lang="en-US" dirty="0"/>
              <a:t>As an eligible employee, you are automatically provided with Basic Life and accidental death and dismemberment Insurance of $100,000 </a:t>
            </a:r>
            <a:r>
              <a:rPr lang="en-US" dirty="0" smtClean="0"/>
              <a:t>at </a:t>
            </a:r>
            <a:r>
              <a:rPr lang="en-US" dirty="0"/>
              <a:t>no cost to you. (Benefits </a:t>
            </a:r>
            <a:r>
              <a:rPr lang="en-US" dirty="0" smtClean="0"/>
              <a:t>are subject </a:t>
            </a:r>
            <a:r>
              <a:rPr lang="en-US" dirty="0"/>
              <a:t>to age </a:t>
            </a:r>
            <a:r>
              <a:rPr lang="en-US" dirty="0" smtClean="0"/>
              <a:t>reductions.)</a:t>
            </a:r>
            <a:endParaRPr lang="en-US" dirty="0"/>
          </a:p>
        </p:txBody>
      </p:sp>
      <p:sp>
        <p:nvSpPr>
          <p:cNvPr id="5" name="Text Placeholder 4"/>
          <p:cNvSpPr>
            <a:spLocks noGrp="1"/>
          </p:cNvSpPr>
          <p:nvPr>
            <p:ph type="body" sz="quarter" idx="17"/>
          </p:nvPr>
        </p:nvSpPr>
        <p:spPr/>
        <p:txBody>
          <a:bodyPr/>
          <a:lstStyle/>
          <a:p>
            <a:r>
              <a:rPr lang="en-US" dirty="0" smtClean="0"/>
              <a:t>Details</a:t>
            </a:r>
          </a:p>
          <a:p>
            <a:r>
              <a:rPr lang="en-US" dirty="0"/>
              <a:t>https://spark.thorntontomasetti.com/docs/DOC-11380</a:t>
            </a:r>
            <a:endParaRPr lang="en-US" dirty="0" smtClean="0"/>
          </a:p>
          <a:p>
            <a:endParaRPr lang="en-US" dirty="0"/>
          </a:p>
        </p:txBody>
      </p:sp>
      <p:sp>
        <p:nvSpPr>
          <p:cNvPr id="17" name="Text Placeholder 16"/>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22</a:t>
            </a:fld>
            <a:endParaRPr lang="en-US"/>
          </a:p>
        </p:txBody>
      </p:sp>
      <p:sp>
        <p:nvSpPr>
          <p:cNvPr id="18" name="Text Placeholder 17"/>
          <p:cNvSpPr>
            <a:spLocks noGrp="1"/>
          </p:cNvSpPr>
          <p:nvPr>
            <p:ph type="body" sz="quarter" idx="20"/>
          </p:nvPr>
        </p:nvSpPr>
        <p:spPr/>
        <p:txBody>
          <a:bodyPr/>
          <a:lstStyle/>
          <a:p>
            <a:r>
              <a:rPr lang="en-US" dirty="0" smtClean="0"/>
              <a:t>4-2</a:t>
            </a:r>
            <a:endParaRPr lang="en-US" dirty="0"/>
          </a:p>
        </p:txBody>
      </p:sp>
      <p:sp>
        <p:nvSpPr>
          <p:cNvPr id="3" name="Rectangle 2"/>
          <p:cNvSpPr/>
          <p:nvPr/>
        </p:nvSpPr>
        <p:spPr>
          <a:xfrm>
            <a:off x="3601788" y="2975682"/>
            <a:ext cx="2541579" cy="646331"/>
          </a:xfrm>
          <a:prstGeom prst="rect">
            <a:avLst/>
          </a:prstGeom>
          <a:solidFill>
            <a:schemeClr val="bg1">
              <a:alpha val="50000"/>
            </a:schemeClr>
          </a:solidFill>
        </p:spPr>
        <p:txBody>
          <a:bodyPr wrap="square">
            <a:spAutoFit/>
          </a:bodyPr>
          <a:lstStyle/>
          <a:p>
            <a:r>
              <a:rPr lang="en-US" sz="1200" dirty="0" smtClean="0"/>
              <a:t>Basic Life and AD&amp;D is </a:t>
            </a:r>
            <a:r>
              <a:rPr lang="en-US" sz="1200" dirty="0"/>
              <a:t>provided by TT at no cost to you. </a:t>
            </a:r>
            <a:r>
              <a:rPr lang="en-US" sz="1200" i="1" dirty="0"/>
              <a:t>(Benefits may be subject to age reductions)</a:t>
            </a:r>
          </a:p>
        </p:txBody>
      </p:sp>
      <p:sp>
        <p:nvSpPr>
          <p:cNvPr id="10" name="Rectangle 9"/>
          <p:cNvSpPr/>
          <p:nvPr/>
        </p:nvSpPr>
        <p:spPr>
          <a:xfrm>
            <a:off x="315061" y="3200241"/>
            <a:ext cx="849368" cy="3652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Details</a:t>
            </a:r>
            <a:endParaRPr lang="en-US" sz="1050" dirty="0"/>
          </a:p>
        </p:txBody>
      </p:sp>
      <p:sp>
        <p:nvSpPr>
          <p:cNvPr id="9" name="Text Placeholder 8"/>
          <p:cNvSpPr>
            <a:spLocks noGrp="1"/>
          </p:cNvSpPr>
          <p:nvPr>
            <p:ph type="body" sz="quarter" idx="18"/>
          </p:nvPr>
        </p:nvSpPr>
        <p:spPr/>
        <p:txBody>
          <a:bodyPr>
            <a:normAutofit/>
          </a:bodyPr>
          <a:lstStyle/>
          <a:p>
            <a:r>
              <a:rPr lang="en-US" dirty="0" smtClean="0"/>
              <a:t>Costs</a:t>
            </a:r>
          </a:p>
          <a:p>
            <a:pPr marL="171450" indent="-171450">
              <a:spcBef>
                <a:spcPts val="0"/>
              </a:spcBef>
              <a:buFont typeface="Arial" panose="020B0604020202020204" pitchFamily="34" charset="0"/>
              <a:buChar char="•"/>
            </a:pPr>
            <a:r>
              <a:rPr lang="en-US" dirty="0" smtClean="0"/>
              <a:t>Coverage </a:t>
            </a:r>
            <a:r>
              <a:rPr lang="en-US" dirty="0"/>
              <a:t>is guaranteed; there is no need to answer any medical questions </a:t>
            </a:r>
          </a:p>
          <a:p>
            <a:pPr marL="171450" indent="-171450">
              <a:spcBef>
                <a:spcPts val="0"/>
              </a:spcBef>
              <a:buFont typeface="Arial" panose="020B0604020202020204" pitchFamily="34" charset="0"/>
              <a:buChar char="•"/>
            </a:pPr>
            <a:r>
              <a:rPr lang="en-US" dirty="0"/>
              <a:t>Benefit reduces to 65% @ age 70, then to 50% @ age 75 </a:t>
            </a:r>
          </a:p>
          <a:p>
            <a:pPr marL="171450" indent="-171450">
              <a:spcBef>
                <a:spcPts val="0"/>
              </a:spcBef>
              <a:buFont typeface="Arial" panose="020B0604020202020204" pitchFamily="34" charset="0"/>
              <a:buChar char="•"/>
            </a:pPr>
            <a:r>
              <a:rPr lang="en-US" dirty="0"/>
              <a:t>If you become disabled, the premium for your life insurance will be waived, but the coverage will remain  </a:t>
            </a:r>
          </a:p>
          <a:p>
            <a:pPr marL="171450" indent="-171450">
              <a:spcBef>
                <a:spcPts val="0"/>
              </a:spcBef>
              <a:buFont typeface="Arial" panose="020B0604020202020204" pitchFamily="34" charset="0"/>
              <a:buChar char="•"/>
            </a:pPr>
            <a:r>
              <a:rPr lang="en-US" dirty="0"/>
              <a:t>If you become terminally ill, you may be eligible to “cash out” your life insurance up to $80,000 </a:t>
            </a:r>
          </a:p>
          <a:p>
            <a:pPr marL="171450" indent="-171450">
              <a:spcBef>
                <a:spcPts val="0"/>
              </a:spcBef>
              <a:buFont typeface="Arial" panose="020B0604020202020204" pitchFamily="34" charset="0"/>
              <a:buChar char="•"/>
            </a:pPr>
            <a:r>
              <a:rPr lang="en-US" dirty="0"/>
              <a:t>The policy also includes accidental death and dismemberment benefits as well as some business travel benefits </a:t>
            </a:r>
          </a:p>
          <a:p>
            <a:pPr marL="171450" indent="-171450">
              <a:spcBef>
                <a:spcPts val="0"/>
              </a:spcBef>
              <a:buFont typeface="Arial" panose="020B0604020202020204" pitchFamily="34" charset="0"/>
              <a:buChar char="•"/>
            </a:pPr>
            <a:r>
              <a:rPr lang="en-US" dirty="0"/>
              <a:t>100% of cost paid for by Thornton Tomasetti </a:t>
            </a:r>
          </a:p>
          <a:p>
            <a:endParaRPr lang="en-US" dirty="0"/>
          </a:p>
        </p:txBody>
      </p:sp>
      <p:sp>
        <p:nvSpPr>
          <p:cNvPr id="6" name="Rectangle 5"/>
          <p:cNvSpPr/>
          <p:nvPr/>
        </p:nvSpPr>
        <p:spPr>
          <a:xfrm>
            <a:off x="8356599" y="2200324"/>
            <a:ext cx="1617133" cy="41486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
        <p:nvSpPr>
          <p:cNvPr id="14" name="Rectangle 13"/>
          <p:cNvSpPr/>
          <p:nvPr/>
        </p:nvSpPr>
        <p:spPr>
          <a:xfrm>
            <a:off x="315061" y="2684925"/>
            <a:ext cx="849368" cy="3652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Note</a:t>
            </a:r>
            <a:endParaRPr lang="en-US" sz="1050" dirty="0"/>
          </a:p>
        </p:txBody>
      </p:sp>
    </p:spTree>
    <p:custDataLst>
      <p:tags r:id="rId1"/>
    </p:custDataLst>
    <p:extLst>
      <p:ext uri="{BB962C8B-B14F-4D97-AF65-F5344CB8AC3E}">
        <p14:creationId xmlns:p14="http://schemas.microsoft.com/office/powerpoint/2010/main" val="35413268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extLst>
              <a:ext uri="{28A0092B-C50C-407E-A947-70E740481C1C}">
                <a14:useLocalDpi xmlns:a14="http://schemas.microsoft.com/office/drawing/2010/main" val="0"/>
              </a:ext>
            </a:extLst>
          </a:blip>
          <a:srcRect b="14853"/>
          <a:stretch/>
        </p:blipFill>
        <p:spPr>
          <a:xfrm>
            <a:off x="164984" y="572135"/>
            <a:ext cx="5973269" cy="3380106"/>
          </a:xfrm>
          <a:prstGeom prst="rect">
            <a:avLst/>
          </a:prstGeom>
        </p:spPr>
      </p:pic>
      <p:sp>
        <p:nvSpPr>
          <p:cNvPr id="2" name="Text Placeholder 1"/>
          <p:cNvSpPr>
            <a:spLocks noGrp="1"/>
          </p:cNvSpPr>
          <p:nvPr>
            <p:ph type="body" sz="quarter" idx="13"/>
          </p:nvPr>
        </p:nvSpPr>
        <p:spPr/>
        <p:txBody>
          <a:bodyPr/>
          <a:lstStyle/>
          <a:p>
            <a:r>
              <a:rPr lang="en-US" smtClean="0"/>
              <a:t>Employee Supplemental Life Insurance</a:t>
            </a:r>
          </a:p>
          <a:p>
            <a:endParaRPr lang="en-US" dirty="0"/>
          </a:p>
        </p:txBody>
      </p:sp>
      <p:sp>
        <p:nvSpPr>
          <p:cNvPr id="4" name="Text Placeholder 3"/>
          <p:cNvSpPr>
            <a:spLocks noGrp="1"/>
          </p:cNvSpPr>
          <p:nvPr>
            <p:ph type="body" sz="quarter" idx="16"/>
          </p:nvPr>
        </p:nvSpPr>
        <p:spPr/>
        <p:txBody>
          <a:bodyPr/>
          <a:lstStyle/>
          <a:p>
            <a:r>
              <a:rPr lang="en-US" dirty="0"/>
              <a:t>If you need additional protection beyond the </a:t>
            </a:r>
            <a:r>
              <a:rPr lang="en-US" dirty="0" smtClean="0"/>
              <a:t>basic </a:t>
            </a:r>
            <a:r>
              <a:rPr lang="en-US" dirty="0"/>
              <a:t>l</a:t>
            </a:r>
            <a:r>
              <a:rPr lang="en-US" dirty="0" smtClean="0"/>
              <a:t>ife insurance </a:t>
            </a:r>
            <a:r>
              <a:rPr lang="en-US" dirty="0"/>
              <a:t>provided, you may purchase additional life </a:t>
            </a:r>
            <a:r>
              <a:rPr lang="en-US" dirty="0" smtClean="0"/>
              <a:t>insurance </a:t>
            </a:r>
            <a:r>
              <a:rPr lang="en-US" dirty="0"/>
              <a:t>for </a:t>
            </a:r>
            <a:r>
              <a:rPr lang="en-US" dirty="0" smtClean="0"/>
              <a:t>yourself, spouse or domestic partner </a:t>
            </a:r>
            <a:r>
              <a:rPr lang="en-US" dirty="0"/>
              <a:t>and your eligible dependents.  </a:t>
            </a:r>
            <a:r>
              <a:rPr lang="en-US" dirty="0" smtClean="0"/>
              <a:t>If </a:t>
            </a:r>
            <a:r>
              <a:rPr lang="en-US" dirty="0"/>
              <a:t>you elect this coverage, you will be responsible for paying 100% of the benefit cost and will have deductions taken from </a:t>
            </a:r>
            <a:r>
              <a:rPr lang="en-US" dirty="0" smtClean="0"/>
              <a:t>your </a:t>
            </a:r>
            <a:r>
              <a:rPr lang="en-US" dirty="0"/>
              <a:t>paycheck in after-tax dollars. </a:t>
            </a:r>
          </a:p>
        </p:txBody>
      </p:sp>
      <p:sp>
        <p:nvSpPr>
          <p:cNvPr id="5" name="Text Placeholder 4"/>
          <p:cNvSpPr>
            <a:spLocks noGrp="1"/>
          </p:cNvSpPr>
          <p:nvPr>
            <p:ph type="body" sz="quarter" idx="17"/>
          </p:nvPr>
        </p:nvSpPr>
        <p:spPr>
          <a:xfrm>
            <a:off x="105321" y="4253210"/>
            <a:ext cx="2930814" cy="2222247"/>
          </a:xfrm>
        </p:spPr>
        <p:txBody>
          <a:bodyPr/>
          <a:lstStyle/>
          <a:p>
            <a:r>
              <a:rPr lang="en-US" dirty="0"/>
              <a:t>https://spark.thorntontomasetti.com/docs/DOC-10940</a:t>
            </a:r>
          </a:p>
        </p:txBody>
      </p:sp>
      <p:sp>
        <p:nvSpPr>
          <p:cNvPr id="6" name="Text Placeholder 5"/>
          <p:cNvSpPr>
            <a:spLocks noGrp="1"/>
          </p:cNvSpPr>
          <p:nvPr>
            <p:ph type="body" sz="quarter" idx="18"/>
          </p:nvPr>
        </p:nvSpPr>
        <p:spPr/>
        <p:txBody>
          <a:bodyPr>
            <a:normAutofit/>
          </a:bodyPr>
          <a:lstStyle/>
          <a:p>
            <a:pPr>
              <a:spcBef>
                <a:spcPts val="0"/>
              </a:spcBef>
            </a:pPr>
            <a:r>
              <a:rPr lang="en-US" dirty="0" smtClean="0"/>
              <a:t>Note</a:t>
            </a:r>
          </a:p>
          <a:p>
            <a:pPr>
              <a:spcBef>
                <a:spcPts val="0"/>
              </a:spcBef>
            </a:pPr>
            <a:r>
              <a:rPr lang="en-US" dirty="0"/>
              <a:t>Employee benefit: </a:t>
            </a:r>
            <a:endParaRPr lang="en-US" dirty="0" smtClean="0"/>
          </a:p>
          <a:p>
            <a:pPr marL="171450" indent="-171450">
              <a:spcBef>
                <a:spcPts val="0"/>
              </a:spcBef>
              <a:buFont typeface="Arial" panose="020B0604020202020204" pitchFamily="34" charset="0"/>
              <a:buChar char="•"/>
            </a:pPr>
            <a:r>
              <a:rPr lang="en-US" dirty="0" smtClean="0"/>
              <a:t>Purchase </a:t>
            </a:r>
            <a:r>
              <a:rPr lang="en-US" dirty="0"/>
              <a:t>units of $25,000 to a maximum of 3 times salary or $500,000 </a:t>
            </a:r>
          </a:p>
          <a:p>
            <a:pPr marL="171450" indent="-171450">
              <a:spcBef>
                <a:spcPts val="0"/>
              </a:spcBef>
              <a:buFont typeface="Arial" panose="020B0604020202020204" pitchFamily="34" charset="0"/>
              <a:buChar char="•"/>
            </a:pPr>
            <a:r>
              <a:rPr lang="en-US" dirty="0" smtClean="0"/>
              <a:t>Evidence </a:t>
            </a:r>
            <a:r>
              <a:rPr lang="en-US" dirty="0"/>
              <a:t>of Insurability (EOI) is required, however, there is a minimum guarantee of $25,000 </a:t>
            </a:r>
            <a:endParaRPr lang="en-US" dirty="0" smtClean="0"/>
          </a:p>
          <a:p>
            <a:r>
              <a:rPr lang="en-US" dirty="0" smtClean="0"/>
              <a:t>Policy </a:t>
            </a:r>
            <a:r>
              <a:rPr lang="en-US" dirty="0"/>
              <a:t>includes waiver of premium during certain circumstances of illness or disability; the option to “cash out” in the event of a terminal illness for the lesser of 80% or $400,000; and the option to take the policy with you if you leave the company.</a:t>
            </a:r>
          </a:p>
          <a:p>
            <a:endParaRPr lang="en-US" dirty="0"/>
          </a:p>
          <a:p>
            <a:pPr marL="171450" indent="-171450">
              <a:spcBef>
                <a:spcPts val="0"/>
              </a:spcBef>
              <a:buFont typeface="Arial" panose="020B0604020202020204" pitchFamily="34" charset="0"/>
              <a:buChar char="•"/>
            </a:pPr>
            <a:endParaRPr lang="en-US" dirty="0" smtClean="0"/>
          </a:p>
        </p:txBody>
      </p:sp>
      <p:sp>
        <p:nvSpPr>
          <p:cNvPr id="7" name="Text Placeholder 6"/>
          <p:cNvSpPr>
            <a:spLocks noGrp="1"/>
          </p:cNvSpPr>
          <p:nvPr>
            <p:ph type="body" sz="quarter" idx="19"/>
          </p:nvPr>
        </p:nvSpPr>
        <p:spPr/>
        <p:txBody>
          <a:bodyPr/>
          <a:lstStyle/>
          <a:p>
            <a:r>
              <a:rPr lang="en-US" smtClean="0"/>
              <a:t>Has a hidden bonus question</a:t>
            </a:r>
          </a:p>
          <a:p>
            <a:r>
              <a:rPr lang="en-US" smtClean="0"/>
              <a:t>Go back to doors</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pPr/>
              <a:t>23</a:t>
            </a:fld>
            <a:endParaRPr lang="en-US"/>
          </a:p>
        </p:txBody>
      </p:sp>
      <p:sp>
        <p:nvSpPr>
          <p:cNvPr id="17" name="Text Placeholder 16"/>
          <p:cNvSpPr>
            <a:spLocks noGrp="1"/>
          </p:cNvSpPr>
          <p:nvPr>
            <p:ph type="body" sz="quarter" idx="20"/>
          </p:nvPr>
        </p:nvSpPr>
        <p:spPr/>
        <p:txBody>
          <a:bodyPr/>
          <a:lstStyle/>
          <a:p>
            <a:r>
              <a:rPr lang="en-US" dirty="0" smtClean="0"/>
              <a:t>4-3</a:t>
            </a:r>
            <a:endParaRPr lang="en-US" dirty="0"/>
          </a:p>
        </p:txBody>
      </p:sp>
      <p:sp>
        <p:nvSpPr>
          <p:cNvPr id="3" name="Rectangle 2"/>
          <p:cNvSpPr/>
          <p:nvPr/>
        </p:nvSpPr>
        <p:spPr>
          <a:xfrm>
            <a:off x="2098988" y="2741351"/>
            <a:ext cx="4039265" cy="646331"/>
          </a:xfrm>
          <a:prstGeom prst="rect">
            <a:avLst/>
          </a:prstGeom>
          <a:solidFill>
            <a:schemeClr val="bg1">
              <a:alpha val="50000"/>
            </a:schemeClr>
          </a:solidFill>
        </p:spPr>
        <p:txBody>
          <a:bodyPr wrap="square">
            <a:spAutoFit/>
          </a:bodyPr>
          <a:lstStyle/>
          <a:p>
            <a:r>
              <a:rPr lang="en-US" sz="1200" dirty="0" smtClean="0"/>
              <a:t>If </a:t>
            </a:r>
            <a:r>
              <a:rPr lang="en-US" sz="1200" dirty="0"/>
              <a:t>you elect this coverage, you will be responsible for paying 100% of the benefit cost and will have deductions taken from your paycheck in after-tax dollars. </a:t>
            </a:r>
          </a:p>
        </p:txBody>
      </p:sp>
      <p:sp>
        <p:nvSpPr>
          <p:cNvPr id="12" name="Rectangle 11"/>
          <p:cNvSpPr/>
          <p:nvPr/>
        </p:nvSpPr>
        <p:spPr>
          <a:xfrm>
            <a:off x="315061" y="3060394"/>
            <a:ext cx="849368" cy="3652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Chart</a:t>
            </a:r>
            <a:endParaRPr lang="en-US" sz="1050" dirty="0"/>
          </a:p>
        </p:txBody>
      </p:sp>
      <p:sp>
        <p:nvSpPr>
          <p:cNvPr id="13" name="Rectangle 12"/>
          <p:cNvSpPr/>
          <p:nvPr/>
        </p:nvSpPr>
        <p:spPr>
          <a:xfrm>
            <a:off x="315061" y="2684925"/>
            <a:ext cx="849368" cy="3652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Note</a:t>
            </a:r>
            <a:endParaRPr lang="en-US" sz="105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257" y="3060394"/>
            <a:ext cx="3936404" cy="2716212"/>
          </a:xfrm>
          <a:prstGeom prst="rect">
            <a:avLst/>
          </a:prstGeom>
        </p:spPr>
      </p:pic>
      <p:sp>
        <p:nvSpPr>
          <p:cNvPr id="11" name="Rectangle 10"/>
          <p:cNvSpPr/>
          <p:nvPr/>
        </p:nvSpPr>
        <p:spPr>
          <a:xfrm>
            <a:off x="7420341" y="2170058"/>
            <a:ext cx="2258824" cy="69749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
        <p:nvSpPr>
          <p:cNvPr id="18" name="Rectangle 17"/>
          <p:cNvSpPr/>
          <p:nvPr/>
        </p:nvSpPr>
        <p:spPr>
          <a:xfrm>
            <a:off x="315061" y="3449068"/>
            <a:ext cx="849368" cy="3652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Details</a:t>
            </a:r>
            <a:endParaRPr lang="en-US" sz="1050" dirty="0"/>
          </a:p>
        </p:txBody>
      </p:sp>
    </p:spTree>
    <p:custDataLst>
      <p:tags r:id="rId1"/>
    </p:custDataLst>
    <p:extLst>
      <p:ext uri="{BB962C8B-B14F-4D97-AF65-F5344CB8AC3E}">
        <p14:creationId xmlns:p14="http://schemas.microsoft.com/office/powerpoint/2010/main" val="29297253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Bonus Question</a:t>
            </a:r>
            <a:endParaRPr lang="en-US" dirty="0"/>
          </a:p>
        </p:txBody>
      </p:sp>
      <p:sp>
        <p:nvSpPr>
          <p:cNvPr id="3" name="Content Placeholder 2"/>
          <p:cNvSpPr>
            <a:spLocks noGrp="1"/>
          </p:cNvSpPr>
          <p:nvPr>
            <p:ph sz="quarter" idx="15"/>
          </p:nvPr>
        </p:nvSpPr>
        <p:spPr/>
        <p:txBody>
          <a:bodyPr/>
          <a:lstStyle/>
          <a:p>
            <a:r>
              <a:rPr lang="en-US" dirty="0" smtClean="0"/>
              <a:t>Fill in the blank:</a:t>
            </a:r>
          </a:p>
          <a:p>
            <a:r>
              <a:rPr lang="en-US" dirty="0"/>
              <a:t>You have the option to purchase spousal/domestic partner term life insurance coverage </a:t>
            </a:r>
            <a:r>
              <a:rPr lang="en-US" dirty="0" smtClean="0"/>
              <a:t>in units </a:t>
            </a:r>
            <a:r>
              <a:rPr lang="en-US" dirty="0"/>
              <a:t>of $1,000 to the lesser of $250,000 or 100% of Employee’s Supplemental </a:t>
            </a:r>
            <a:r>
              <a:rPr lang="en-US" dirty="0" smtClean="0"/>
              <a:t>amount, whichever is ____. </a:t>
            </a:r>
          </a:p>
          <a:p>
            <a:endParaRPr lang="en-US" dirty="0" smtClean="0"/>
          </a:p>
          <a:p>
            <a:endParaRPr lang="en-US" dirty="0" smtClean="0"/>
          </a:p>
          <a:p>
            <a:r>
              <a:rPr lang="en-US" b="1" u="sng" dirty="0" smtClean="0"/>
              <a:t>Less</a:t>
            </a:r>
          </a:p>
          <a:p>
            <a:r>
              <a:rPr lang="en-US" dirty="0" smtClean="0"/>
              <a:t>More</a:t>
            </a:r>
          </a:p>
        </p:txBody>
      </p:sp>
      <p:sp>
        <p:nvSpPr>
          <p:cNvPr id="22" name="Text Placeholder 21"/>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smtClean="0"/>
              <a:t>Feedback</a:t>
            </a:r>
          </a:p>
          <a:p>
            <a:r>
              <a:rPr lang="en-US" dirty="0"/>
              <a:t>You have the option to purchase spousal/domestic partner term life insurance coverage </a:t>
            </a:r>
            <a:r>
              <a:rPr lang="en-US" dirty="0" smtClean="0"/>
              <a:t>in units </a:t>
            </a:r>
            <a:r>
              <a:rPr lang="en-US" dirty="0"/>
              <a:t>of $1,000 to the lesser of $250,000 or 100% of Employee’s Supplemental amount with a Guarantee Issue amount of $25,000 without Evidence of Insurability. Any amount over the Guarantee Issue of $25,000 will be subject to Evidence of Insurability.</a:t>
            </a:r>
          </a:p>
          <a:p>
            <a:endParaRPr lang="en-US" dirty="0"/>
          </a:p>
        </p:txBody>
      </p:sp>
      <p:sp>
        <p:nvSpPr>
          <p:cNvPr id="23" name="Text Placeholder 22"/>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24</a:t>
            </a:fld>
            <a:endParaRPr lang="en-US"/>
          </a:p>
        </p:txBody>
      </p:sp>
      <p:sp>
        <p:nvSpPr>
          <p:cNvPr id="24" name="Text Placeholder 23"/>
          <p:cNvSpPr>
            <a:spLocks noGrp="1"/>
          </p:cNvSpPr>
          <p:nvPr>
            <p:ph type="body" sz="quarter" idx="20"/>
          </p:nvPr>
        </p:nvSpPr>
        <p:spPr/>
        <p:txBody>
          <a:bodyPr/>
          <a:lstStyle/>
          <a:p>
            <a:r>
              <a:rPr lang="en-US" dirty="0" smtClean="0"/>
              <a:t>9</a:t>
            </a:r>
            <a:endParaRPr lang="en-US" dirty="0"/>
          </a:p>
        </p:txBody>
      </p:sp>
      <p:sp>
        <p:nvSpPr>
          <p:cNvPr id="10" name="TextBox 9"/>
          <p:cNvSpPr txBox="1"/>
          <p:nvPr/>
        </p:nvSpPr>
        <p:spPr>
          <a:xfrm>
            <a:off x="5049520" y="2194560"/>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11040" y="2203679"/>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070162" y="2291996"/>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788476" y="1800720"/>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784959" y="2597519"/>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62283" y="1782480"/>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390799" y="2658478"/>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
        <p:nvSpPr>
          <p:cNvPr id="4" name="Rectangle 3"/>
          <p:cNvSpPr/>
          <p:nvPr/>
        </p:nvSpPr>
        <p:spPr>
          <a:xfrm>
            <a:off x="3166533" y="2551921"/>
            <a:ext cx="4555067" cy="277361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Delete question</a:t>
            </a:r>
          </a:p>
        </p:txBody>
      </p:sp>
    </p:spTree>
    <p:custDataLst>
      <p:tags r:id="rId1"/>
    </p:custDataLst>
    <p:extLst>
      <p:ext uri="{BB962C8B-B14F-4D97-AF65-F5344CB8AC3E}">
        <p14:creationId xmlns:p14="http://schemas.microsoft.com/office/powerpoint/2010/main" val="748967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5195" b="10099"/>
          <a:stretch/>
        </p:blipFill>
        <p:spPr>
          <a:xfrm>
            <a:off x="164985" y="568960"/>
            <a:ext cx="5986578" cy="3383280"/>
          </a:xfrm>
          <a:prstGeom prst="rect">
            <a:avLst/>
          </a:prstGeom>
        </p:spPr>
      </p:pic>
      <p:sp>
        <p:nvSpPr>
          <p:cNvPr id="2" name="Text Placeholder 1"/>
          <p:cNvSpPr>
            <a:spLocks noGrp="1"/>
          </p:cNvSpPr>
          <p:nvPr>
            <p:ph type="body" sz="quarter" idx="13"/>
          </p:nvPr>
        </p:nvSpPr>
        <p:spPr/>
        <p:txBody>
          <a:bodyPr/>
          <a:lstStyle/>
          <a:p>
            <a:r>
              <a:rPr lang="en-US" smtClean="0"/>
              <a:t>Spousal/Domestic Partner Life Insurance</a:t>
            </a:r>
          </a:p>
          <a:p>
            <a:endParaRPr lang="en-US" dirty="0"/>
          </a:p>
        </p:txBody>
      </p:sp>
      <p:sp>
        <p:nvSpPr>
          <p:cNvPr id="4" name="Text Placeholder 3"/>
          <p:cNvSpPr>
            <a:spLocks noGrp="1"/>
          </p:cNvSpPr>
          <p:nvPr>
            <p:ph type="body" sz="quarter" idx="16"/>
          </p:nvPr>
        </p:nvSpPr>
        <p:spPr/>
        <p:txBody>
          <a:bodyPr/>
          <a:lstStyle/>
          <a:p>
            <a:r>
              <a:rPr lang="en-US" dirty="0"/>
              <a:t>You have the option to purchase spousal/domestic partner term life insurance </a:t>
            </a:r>
            <a:r>
              <a:rPr lang="en-US" dirty="0" smtClean="0"/>
              <a:t>coverage.</a:t>
            </a:r>
            <a:endParaRPr lang="en-US" dirty="0"/>
          </a:p>
        </p:txBody>
      </p:sp>
      <p:sp>
        <p:nvSpPr>
          <p:cNvPr id="5" name="Text Placeholder 4"/>
          <p:cNvSpPr>
            <a:spLocks noGrp="1"/>
          </p:cNvSpPr>
          <p:nvPr>
            <p:ph type="body" sz="quarter" idx="17"/>
          </p:nvPr>
        </p:nvSpPr>
        <p:spPr/>
        <p:txBody>
          <a:bodyPr/>
          <a:lstStyle/>
          <a:p>
            <a:endParaRPr lang="en-US" dirty="0"/>
          </a:p>
        </p:txBody>
      </p:sp>
      <p:sp>
        <p:nvSpPr>
          <p:cNvPr id="6" name="Text Placeholder 5"/>
          <p:cNvSpPr>
            <a:spLocks noGrp="1"/>
          </p:cNvSpPr>
          <p:nvPr>
            <p:ph type="body" sz="quarter" idx="18"/>
          </p:nvPr>
        </p:nvSpPr>
        <p:spPr/>
        <p:txBody>
          <a:bodyPr/>
          <a:lstStyle/>
          <a:p>
            <a:r>
              <a:rPr lang="en-US" dirty="0"/>
              <a:t>NOTE: </a:t>
            </a:r>
            <a:endParaRPr lang="en-US" dirty="0" smtClean="0"/>
          </a:p>
          <a:p>
            <a:r>
              <a:rPr lang="en-US" dirty="0"/>
              <a:t>You have the option to purchase spousal/domestic partner term life insurance </a:t>
            </a:r>
            <a:r>
              <a:rPr lang="en-US" dirty="0" smtClean="0"/>
              <a:t>coverage in </a:t>
            </a:r>
            <a:r>
              <a:rPr lang="en-US" dirty="0"/>
              <a:t>units of $1,000 to the lesser of $250,000 or 100% of Employee’s Supplemental amount with a Guarantee Issue amount of $25,000 without Evidence of Insurability. Any amount over the Guarantee Issue of $25,000 will be subject to Evidence of Insurability.</a:t>
            </a:r>
          </a:p>
          <a:p>
            <a:endParaRPr lang="en-US" dirty="0"/>
          </a:p>
          <a:p>
            <a:endParaRPr lang="en-US" dirty="0" smtClean="0"/>
          </a:p>
        </p:txBody>
      </p:sp>
      <p:sp>
        <p:nvSpPr>
          <p:cNvPr id="16" name="Text Placeholder 15"/>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25</a:t>
            </a:fld>
            <a:endParaRPr lang="en-US"/>
          </a:p>
        </p:txBody>
      </p:sp>
      <p:sp>
        <p:nvSpPr>
          <p:cNvPr id="17" name="Text Placeholder 16"/>
          <p:cNvSpPr>
            <a:spLocks noGrp="1"/>
          </p:cNvSpPr>
          <p:nvPr>
            <p:ph type="body" sz="quarter" idx="20"/>
          </p:nvPr>
        </p:nvSpPr>
        <p:spPr/>
        <p:txBody>
          <a:bodyPr/>
          <a:lstStyle/>
          <a:p>
            <a:r>
              <a:rPr lang="en-US" dirty="0" smtClean="0"/>
              <a:t>4-4</a:t>
            </a:r>
            <a:endParaRPr lang="en-US" dirty="0"/>
          </a:p>
        </p:txBody>
      </p:sp>
      <p:sp>
        <p:nvSpPr>
          <p:cNvPr id="10" name="TextBox 9"/>
          <p:cNvSpPr txBox="1"/>
          <p:nvPr/>
        </p:nvSpPr>
        <p:spPr>
          <a:xfrm>
            <a:off x="3386666" y="3125817"/>
            <a:ext cx="2772051" cy="276999"/>
          </a:xfrm>
          <a:prstGeom prst="rect">
            <a:avLst/>
          </a:prstGeom>
          <a:solidFill>
            <a:schemeClr val="bg1">
              <a:alpha val="50000"/>
            </a:schemeClr>
          </a:solidFill>
        </p:spPr>
        <p:txBody>
          <a:bodyPr wrap="square" rtlCol="0">
            <a:spAutoFit/>
          </a:bodyPr>
          <a:lstStyle/>
          <a:p>
            <a:r>
              <a:rPr lang="en-US" sz="1200" dirty="0" smtClean="0"/>
              <a:t>Supplemental life coverage required. </a:t>
            </a:r>
            <a:endParaRPr lang="en-US" sz="1200" dirty="0"/>
          </a:p>
        </p:txBody>
      </p:sp>
      <p:sp>
        <p:nvSpPr>
          <p:cNvPr id="7" name="Rectangle 6"/>
          <p:cNvSpPr/>
          <p:nvPr/>
        </p:nvSpPr>
        <p:spPr>
          <a:xfrm>
            <a:off x="7636933" y="2379133"/>
            <a:ext cx="1270000" cy="584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
        <p:nvSpPr>
          <p:cNvPr id="3" name="Rectangle 2"/>
          <p:cNvSpPr/>
          <p:nvPr/>
        </p:nvSpPr>
        <p:spPr>
          <a:xfrm>
            <a:off x="9262533" y="2637783"/>
            <a:ext cx="1888067" cy="1253066"/>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Moved note to audio to address changes</a:t>
            </a:r>
          </a:p>
        </p:txBody>
      </p:sp>
      <p:sp>
        <p:nvSpPr>
          <p:cNvPr id="13" name="Rectangle 12"/>
          <p:cNvSpPr/>
          <p:nvPr/>
        </p:nvSpPr>
        <p:spPr>
          <a:xfrm>
            <a:off x="282850" y="3264316"/>
            <a:ext cx="849368" cy="3652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Note</a:t>
            </a:r>
            <a:endParaRPr lang="en-US" sz="1050" dirty="0"/>
          </a:p>
        </p:txBody>
      </p:sp>
    </p:spTree>
    <p:custDataLst>
      <p:tags r:id="rId1"/>
    </p:custDataLst>
    <p:extLst>
      <p:ext uri="{BB962C8B-B14F-4D97-AF65-F5344CB8AC3E}">
        <p14:creationId xmlns:p14="http://schemas.microsoft.com/office/powerpoint/2010/main" val="1336346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5288"/>
          <a:stretch/>
        </p:blipFill>
        <p:spPr>
          <a:xfrm>
            <a:off x="149782" y="563572"/>
            <a:ext cx="5988472" cy="3358188"/>
          </a:xfrm>
          <a:prstGeom prst="rect">
            <a:avLst/>
          </a:prstGeom>
        </p:spPr>
      </p:pic>
      <p:sp>
        <p:nvSpPr>
          <p:cNvPr id="2" name="Text Placeholder 1"/>
          <p:cNvSpPr>
            <a:spLocks noGrp="1"/>
          </p:cNvSpPr>
          <p:nvPr>
            <p:ph type="body" sz="quarter" idx="13"/>
          </p:nvPr>
        </p:nvSpPr>
        <p:spPr/>
        <p:txBody>
          <a:bodyPr/>
          <a:lstStyle/>
          <a:p>
            <a:r>
              <a:rPr lang="en-US" smtClean="0"/>
              <a:t>Child Life Insurance</a:t>
            </a:r>
            <a:endParaRPr lang="en-US" dirty="0"/>
          </a:p>
        </p:txBody>
      </p:sp>
      <p:sp>
        <p:nvSpPr>
          <p:cNvPr id="4" name="Text Placeholder 3"/>
          <p:cNvSpPr>
            <a:spLocks noGrp="1"/>
          </p:cNvSpPr>
          <p:nvPr>
            <p:ph type="body" sz="quarter" idx="16"/>
          </p:nvPr>
        </p:nvSpPr>
        <p:spPr/>
        <p:txBody>
          <a:bodyPr/>
          <a:lstStyle/>
          <a:p>
            <a:r>
              <a:rPr lang="en-US" dirty="0"/>
              <a:t>You have the option to purchase child term life insurance coverage for your dependent children.  The benefit is </a:t>
            </a:r>
            <a:r>
              <a:rPr lang="en-US" dirty="0" smtClean="0"/>
              <a:t>$</a:t>
            </a:r>
            <a:r>
              <a:rPr lang="en-US" dirty="0"/>
              <a:t>1,000 for children from </a:t>
            </a:r>
            <a:r>
              <a:rPr lang="en-US" dirty="0" smtClean="0"/>
              <a:t>birth to </a:t>
            </a:r>
            <a:r>
              <a:rPr lang="en-US" dirty="0"/>
              <a:t>6 months and $4,000 from 6 months up to 26 </a:t>
            </a:r>
            <a:r>
              <a:rPr lang="en-US" dirty="0" smtClean="0"/>
              <a:t>years, if a full time student. </a:t>
            </a:r>
            <a:endParaRPr lang="en-US" dirty="0"/>
          </a:p>
        </p:txBody>
      </p:sp>
      <p:sp>
        <p:nvSpPr>
          <p:cNvPr id="5" name="Text Placeholder 4"/>
          <p:cNvSpPr>
            <a:spLocks noGrp="1"/>
          </p:cNvSpPr>
          <p:nvPr>
            <p:ph type="body" sz="quarter" idx="17"/>
          </p:nvPr>
        </p:nvSpPr>
        <p:spPr/>
        <p:txBody>
          <a:bodyPr/>
          <a:lstStyle/>
          <a:p>
            <a:endParaRPr lang="en-US" dirty="0"/>
          </a:p>
        </p:txBody>
      </p:sp>
      <p:sp>
        <p:nvSpPr>
          <p:cNvPr id="6" name="Text Placeholder 5"/>
          <p:cNvSpPr>
            <a:spLocks noGrp="1"/>
          </p:cNvSpPr>
          <p:nvPr>
            <p:ph type="body" sz="quarter" idx="18"/>
          </p:nvPr>
        </p:nvSpPr>
        <p:spPr/>
        <p:txBody>
          <a:bodyPr/>
          <a:lstStyle/>
          <a:p>
            <a:endParaRPr lang="en-US" dirty="0"/>
          </a:p>
        </p:txBody>
      </p:sp>
      <p:sp>
        <p:nvSpPr>
          <p:cNvPr id="15" name="Text Placeholder 14"/>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26</a:t>
            </a:fld>
            <a:endParaRPr lang="en-US"/>
          </a:p>
        </p:txBody>
      </p:sp>
      <p:sp>
        <p:nvSpPr>
          <p:cNvPr id="17" name="Text Placeholder 16"/>
          <p:cNvSpPr>
            <a:spLocks noGrp="1"/>
          </p:cNvSpPr>
          <p:nvPr>
            <p:ph type="body" sz="quarter" idx="20"/>
          </p:nvPr>
        </p:nvSpPr>
        <p:spPr/>
        <p:txBody>
          <a:bodyPr/>
          <a:lstStyle/>
          <a:p>
            <a:r>
              <a:rPr lang="en-US" dirty="0" smtClean="0"/>
              <a:t>4-5</a:t>
            </a:r>
            <a:endParaRPr lang="en-US" dirty="0"/>
          </a:p>
        </p:txBody>
      </p:sp>
      <p:sp>
        <p:nvSpPr>
          <p:cNvPr id="16" name="TextBox 15"/>
          <p:cNvSpPr txBox="1"/>
          <p:nvPr/>
        </p:nvSpPr>
        <p:spPr>
          <a:xfrm>
            <a:off x="2540001" y="2982878"/>
            <a:ext cx="3598254" cy="830997"/>
          </a:xfrm>
          <a:prstGeom prst="rect">
            <a:avLst/>
          </a:prstGeom>
          <a:solidFill>
            <a:schemeClr val="bg1">
              <a:alpha val="50000"/>
            </a:schemeClr>
          </a:solidFill>
        </p:spPr>
        <p:txBody>
          <a:bodyPr wrap="square" rtlCol="0">
            <a:spAutoFit/>
          </a:bodyPr>
          <a:lstStyle/>
          <a:p>
            <a:pPr>
              <a:spcBef>
                <a:spcPts val="0"/>
              </a:spcBef>
            </a:pPr>
            <a:r>
              <a:rPr lang="en-US" sz="1200" dirty="0" smtClean="0"/>
              <a:t>$</a:t>
            </a:r>
            <a:r>
              <a:rPr lang="en-US" sz="1200" dirty="0"/>
              <a:t>1,000 from birth to 6 months </a:t>
            </a:r>
          </a:p>
          <a:p>
            <a:pPr>
              <a:spcBef>
                <a:spcPts val="0"/>
              </a:spcBef>
            </a:pPr>
            <a:r>
              <a:rPr lang="en-US" sz="1200" dirty="0"/>
              <a:t>$4,000 from </a:t>
            </a:r>
            <a:r>
              <a:rPr lang="en-US" sz="1200" dirty="0" smtClean="0"/>
              <a:t>6 months to 26, if </a:t>
            </a:r>
            <a:r>
              <a:rPr lang="en-US" sz="1200" dirty="0"/>
              <a:t>full time </a:t>
            </a:r>
            <a:r>
              <a:rPr lang="en-US" sz="1200" dirty="0" smtClean="0"/>
              <a:t>student</a:t>
            </a:r>
          </a:p>
          <a:p>
            <a:endParaRPr lang="en-US" sz="1200" dirty="0" smtClean="0"/>
          </a:p>
          <a:p>
            <a:r>
              <a:rPr lang="en-US" sz="1200" dirty="0" smtClean="0"/>
              <a:t>Supplemental </a:t>
            </a:r>
            <a:r>
              <a:rPr lang="en-US" sz="1200" dirty="0"/>
              <a:t>life coverage required. </a:t>
            </a:r>
          </a:p>
        </p:txBody>
      </p:sp>
      <p:sp>
        <p:nvSpPr>
          <p:cNvPr id="14" name="Rectangle 13"/>
          <p:cNvSpPr/>
          <p:nvPr/>
        </p:nvSpPr>
        <p:spPr>
          <a:xfrm>
            <a:off x="199128" y="3140839"/>
            <a:ext cx="83602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Note</a:t>
            </a:r>
            <a:endParaRPr lang="en-US" sz="1000" dirty="0"/>
          </a:p>
        </p:txBody>
      </p:sp>
      <p:sp>
        <p:nvSpPr>
          <p:cNvPr id="18" name="Rectangle 17"/>
          <p:cNvSpPr/>
          <p:nvPr/>
        </p:nvSpPr>
        <p:spPr>
          <a:xfrm>
            <a:off x="7636933" y="2379133"/>
            <a:ext cx="1270000" cy="5842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Tree>
    <p:custDataLst>
      <p:tags r:id="rId1"/>
    </p:custDataLst>
    <p:extLst>
      <p:ext uri="{BB962C8B-B14F-4D97-AF65-F5344CB8AC3E}">
        <p14:creationId xmlns:p14="http://schemas.microsoft.com/office/powerpoint/2010/main" val="4177605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85" y="563572"/>
            <a:ext cx="4498600" cy="3376293"/>
          </a:xfrm>
          <a:prstGeom prst="rect">
            <a:avLst/>
          </a:prstGeom>
        </p:spPr>
      </p:pic>
      <p:sp>
        <p:nvSpPr>
          <p:cNvPr id="2" name="Text Placeholder 1"/>
          <p:cNvSpPr>
            <a:spLocks noGrp="1"/>
          </p:cNvSpPr>
          <p:nvPr>
            <p:ph type="body" sz="quarter" idx="13"/>
          </p:nvPr>
        </p:nvSpPr>
        <p:spPr/>
        <p:txBody>
          <a:bodyPr/>
          <a:lstStyle/>
          <a:p>
            <a:r>
              <a:rPr lang="en-US" smtClean="0"/>
              <a:t>Short and Long-Term Disability</a:t>
            </a:r>
            <a:endParaRPr lang="en-US" dirty="0"/>
          </a:p>
        </p:txBody>
      </p:sp>
      <p:sp>
        <p:nvSpPr>
          <p:cNvPr id="4" name="Text Placeholder 3"/>
          <p:cNvSpPr>
            <a:spLocks noGrp="1"/>
          </p:cNvSpPr>
          <p:nvPr>
            <p:ph type="body" sz="quarter" idx="16"/>
          </p:nvPr>
        </p:nvSpPr>
        <p:spPr/>
        <p:txBody>
          <a:bodyPr/>
          <a:lstStyle/>
          <a:p>
            <a:r>
              <a:rPr lang="en-US" dirty="0" smtClean="0"/>
              <a:t>Short Term and Long Term Disability are provided at no cost to you.</a:t>
            </a:r>
          </a:p>
        </p:txBody>
      </p:sp>
      <p:sp>
        <p:nvSpPr>
          <p:cNvPr id="5" name="Text Placeholder 4"/>
          <p:cNvSpPr>
            <a:spLocks noGrp="1"/>
          </p:cNvSpPr>
          <p:nvPr>
            <p:ph type="body" sz="quarter" idx="17"/>
          </p:nvPr>
        </p:nvSpPr>
        <p:spPr/>
        <p:txBody>
          <a:bodyPr/>
          <a:lstStyle/>
          <a:p>
            <a:endParaRPr lang="en-US" dirty="0"/>
          </a:p>
        </p:txBody>
      </p:sp>
      <p:sp>
        <p:nvSpPr>
          <p:cNvPr id="6" name="Text Placeholder 5"/>
          <p:cNvSpPr>
            <a:spLocks noGrp="1"/>
          </p:cNvSpPr>
          <p:nvPr>
            <p:ph type="body" sz="quarter" idx="18"/>
          </p:nvPr>
        </p:nvSpPr>
        <p:spPr>
          <a:xfrm>
            <a:off x="3095800" y="4242166"/>
            <a:ext cx="6244242" cy="2879002"/>
          </a:xfrm>
        </p:spPr>
        <p:txBody>
          <a:bodyPr>
            <a:normAutofit fontScale="92500" lnSpcReduction="20000"/>
          </a:bodyPr>
          <a:lstStyle/>
          <a:p>
            <a:r>
              <a:rPr lang="en-US" dirty="0" smtClean="0"/>
              <a:t>Short </a:t>
            </a:r>
            <a:r>
              <a:rPr lang="en-US" dirty="0"/>
              <a:t>Term Disability (STD) insurance helps you replace a portion of your income during the initial weeks of a disability. If </a:t>
            </a:r>
            <a:r>
              <a:rPr lang="en-US" dirty="0" smtClean="0"/>
              <a:t>you </a:t>
            </a:r>
            <a:r>
              <a:rPr lang="en-US" dirty="0"/>
              <a:t>are unable to work due to illness or injury and you miss more than a week of work, you may apply for STD benefits. </a:t>
            </a:r>
            <a:r>
              <a:rPr lang="en-US" dirty="0" smtClean="0"/>
              <a:t>The </a:t>
            </a:r>
            <a:r>
              <a:rPr lang="en-US" dirty="0"/>
              <a:t>benefit amount is 66.67% of your average weekly earnings up to the </a:t>
            </a:r>
            <a:r>
              <a:rPr lang="en-US" dirty="0" smtClean="0"/>
              <a:t>plan’s </a:t>
            </a:r>
            <a:r>
              <a:rPr lang="en-US" dirty="0"/>
              <a:t>maximum weekly benefit of $637.00 per </a:t>
            </a:r>
            <a:r>
              <a:rPr lang="en-US" dirty="0" smtClean="0"/>
              <a:t>week</a:t>
            </a:r>
            <a:r>
              <a:rPr lang="en-US" dirty="0"/>
              <a:t>.  </a:t>
            </a:r>
          </a:p>
          <a:p>
            <a:r>
              <a:rPr lang="en-US" dirty="0"/>
              <a:t>New Jersey and California have state-mandated disability insurance programs that they administer. </a:t>
            </a:r>
          </a:p>
          <a:p>
            <a:r>
              <a:rPr lang="en-US" dirty="0"/>
              <a:t>Long Term Disability (LTD) insurance provides a benefit of 60% of your pre-disability earnings up to a maximum of </a:t>
            </a:r>
            <a:r>
              <a:rPr lang="en-US" dirty="0" smtClean="0"/>
              <a:t>$</a:t>
            </a:r>
            <a:r>
              <a:rPr lang="en-US" dirty="0"/>
              <a:t>25,000 per month(if your coverage request is approved), if you are unable to perform the duties of your job for more than </a:t>
            </a:r>
            <a:r>
              <a:rPr lang="en-US" dirty="0" smtClean="0"/>
              <a:t>90 </a:t>
            </a:r>
            <a:r>
              <a:rPr lang="en-US" dirty="0"/>
              <a:t>days due to your illness or injury.  LTD benefits will continue to be payable subject to plan parameters and limitations. </a:t>
            </a:r>
            <a:endParaRPr lang="en-US" dirty="0" smtClean="0"/>
          </a:p>
          <a:p>
            <a:r>
              <a:rPr lang="en-US" dirty="0" smtClean="0"/>
              <a:t>LTD </a:t>
            </a:r>
            <a:r>
              <a:rPr lang="en-US" dirty="0"/>
              <a:t>benefits are taxable when an employer pays the insurance premium on the policy, which means any approved </a:t>
            </a:r>
            <a:r>
              <a:rPr lang="en-US" dirty="0" smtClean="0"/>
              <a:t>benefits </a:t>
            </a:r>
            <a:r>
              <a:rPr lang="en-US" dirty="0"/>
              <a:t>payable to you are considered taxable income. To change the taxable nature of your LTD benefit, you have the </a:t>
            </a:r>
            <a:r>
              <a:rPr lang="en-US" dirty="0" smtClean="0"/>
              <a:t>option </a:t>
            </a:r>
            <a:r>
              <a:rPr lang="en-US" dirty="0"/>
              <a:t>to pay taxes on the LTD premium that is paid on your behalf by TT, which means if you are approved for benefits, </a:t>
            </a:r>
            <a:r>
              <a:rPr lang="en-US" dirty="0" smtClean="0"/>
              <a:t>there </a:t>
            </a:r>
            <a:r>
              <a:rPr lang="en-US" dirty="0"/>
              <a:t>would be no taxes payable on the LTD benefits you receive.   No matter what choice you make, TT will continue to pay the LTD premiums on your behalf. </a:t>
            </a:r>
          </a:p>
          <a:p>
            <a:r>
              <a:rPr lang="en-US" dirty="0"/>
              <a:t>PLEASE NOTE: The disability benefits provided by Thornton Tomasetti, Inc. will be reduced by any </a:t>
            </a:r>
            <a:r>
              <a:rPr lang="en-US" dirty="0" smtClean="0"/>
              <a:t>benefits you </a:t>
            </a:r>
            <a:r>
              <a:rPr lang="en-US" dirty="0"/>
              <a:t>are eligible to receive from Social Security, Workers’ Compensation, Retirement Benefits, or any other </a:t>
            </a:r>
            <a:r>
              <a:rPr lang="en-US" dirty="0" smtClean="0"/>
              <a:t>disability </a:t>
            </a:r>
            <a:r>
              <a:rPr lang="en-US" dirty="0"/>
              <a:t>coverage to which you are entitled. </a:t>
            </a:r>
          </a:p>
        </p:txBody>
      </p:sp>
      <p:sp>
        <p:nvSpPr>
          <p:cNvPr id="7" name="Text Placeholder 6"/>
          <p:cNvSpPr>
            <a:spLocks noGrp="1"/>
          </p:cNvSpPr>
          <p:nvPr>
            <p:ph type="body" sz="quarter" idx="19"/>
          </p:nvPr>
        </p:nvSpPr>
        <p:spPr/>
        <p:txBody>
          <a:bodyPr/>
          <a:lstStyle/>
          <a:p>
            <a:r>
              <a:rPr lang="en-US" dirty="0" smtClean="0"/>
              <a:t>Has a hidden bonus question</a:t>
            </a:r>
          </a:p>
          <a:p>
            <a:r>
              <a:rPr lang="en-US" dirty="0" smtClean="0"/>
              <a:t>Go back to doors</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pPr/>
              <a:t>27</a:t>
            </a:fld>
            <a:endParaRPr lang="en-US"/>
          </a:p>
        </p:txBody>
      </p:sp>
      <p:sp>
        <p:nvSpPr>
          <p:cNvPr id="20" name="Text Placeholder 19"/>
          <p:cNvSpPr>
            <a:spLocks noGrp="1"/>
          </p:cNvSpPr>
          <p:nvPr>
            <p:ph type="body" sz="quarter" idx="20"/>
          </p:nvPr>
        </p:nvSpPr>
        <p:spPr/>
        <p:txBody>
          <a:bodyPr/>
          <a:lstStyle/>
          <a:p>
            <a:r>
              <a:rPr lang="en-US" dirty="0" smtClean="0"/>
              <a:t>4-6</a:t>
            </a:r>
            <a:endParaRPr lang="en-US" dirty="0"/>
          </a:p>
        </p:txBody>
      </p:sp>
      <p:sp>
        <p:nvSpPr>
          <p:cNvPr id="17" name="Rectangle 16"/>
          <p:cNvSpPr/>
          <p:nvPr/>
        </p:nvSpPr>
        <p:spPr>
          <a:xfrm>
            <a:off x="157830" y="3297954"/>
            <a:ext cx="73728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Note</a:t>
            </a:r>
            <a:endParaRPr lang="en-US" sz="1200" dirty="0"/>
          </a:p>
        </p:txBody>
      </p:sp>
      <p:sp>
        <p:nvSpPr>
          <p:cNvPr id="18" name="Rectangle 17"/>
          <p:cNvSpPr/>
          <p:nvPr/>
        </p:nvSpPr>
        <p:spPr>
          <a:xfrm>
            <a:off x="182641" y="2167747"/>
            <a:ext cx="731760" cy="46775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Short</a:t>
            </a:r>
            <a:endParaRPr lang="en-US" sz="1200" dirty="0"/>
          </a:p>
        </p:txBody>
      </p:sp>
      <p:sp>
        <p:nvSpPr>
          <p:cNvPr id="11" name="Rectangle 10"/>
          <p:cNvSpPr/>
          <p:nvPr/>
        </p:nvSpPr>
        <p:spPr>
          <a:xfrm>
            <a:off x="164985" y="2739902"/>
            <a:ext cx="73728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Long</a:t>
            </a:r>
            <a:endParaRPr lang="en-US" sz="1200" dirty="0"/>
          </a:p>
        </p:txBody>
      </p:sp>
      <p:sp>
        <p:nvSpPr>
          <p:cNvPr id="3" name="Rectangle 2"/>
          <p:cNvSpPr/>
          <p:nvPr/>
        </p:nvSpPr>
        <p:spPr>
          <a:xfrm>
            <a:off x="1688917" y="3220573"/>
            <a:ext cx="3008811" cy="461665"/>
          </a:xfrm>
          <a:prstGeom prst="rect">
            <a:avLst/>
          </a:prstGeom>
          <a:solidFill>
            <a:schemeClr val="bg1">
              <a:alpha val="50000"/>
            </a:schemeClr>
          </a:solidFill>
        </p:spPr>
        <p:txBody>
          <a:bodyPr wrap="square">
            <a:spAutoFit/>
          </a:bodyPr>
          <a:lstStyle/>
          <a:p>
            <a:r>
              <a:rPr lang="en-US" sz="1200" dirty="0"/>
              <a:t>Short Term and Long Term Disability are provided at no cost to you.</a:t>
            </a:r>
          </a:p>
        </p:txBody>
      </p:sp>
      <p:sp>
        <p:nvSpPr>
          <p:cNvPr id="15" name="Rectangle 14"/>
          <p:cNvSpPr/>
          <p:nvPr/>
        </p:nvSpPr>
        <p:spPr>
          <a:xfrm>
            <a:off x="6673041" y="2667826"/>
            <a:ext cx="2667000" cy="110549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 changed buttons</a:t>
            </a:r>
          </a:p>
        </p:txBody>
      </p:sp>
      <p:sp>
        <p:nvSpPr>
          <p:cNvPr id="19" name="Rectangle 18"/>
          <p:cNvSpPr/>
          <p:nvPr/>
        </p:nvSpPr>
        <p:spPr>
          <a:xfrm>
            <a:off x="897467" y="5122333"/>
            <a:ext cx="1634066" cy="57573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Is there a link?</a:t>
            </a:r>
            <a:endParaRPr lang="en-US" dirty="0"/>
          </a:p>
        </p:txBody>
      </p:sp>
    </p:spTree>
    <p:custDataLst>
      <p:tags r:id="rId1"/>
    </p:custDataLst>
    <p:extLst>
      <p:ext uri="{BB962C8B-B14F-4D97-AF65-F5344CB8AC3E}">
        <p14:creationId xmlns:p14="http://schemas.microsoft.com/office/powerpoint/2010/main" val="2607338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Bonus Question</a:t>
            </a:r>
            <a:endParaRPr lang="en-US" dirty="0"/>
          </a:p>
        </p:txBody>
      </p:sp>
      <p:sp>
        <p:nvSpPr>
          <p:cNvPr id="3" name="Content Placeholder 2"/>
          <p:cNvSpPr>
            <a:spLocks noGrp="1"/>
          </p:cNvSpPr>
          <p:nvPr>
            <p:ph sz="quarter" idx="15"/>
          </p:nvPr>
        </p:nvSpPr>
        <p:spPr/>
        <p:txBody>
          <a:bodyPr/>
          <a:lstStyle/>
          <a:p>
            <a:r>
              <a:rPr lang="en-US" dirty="0" smtClean="0"/>
              <a:t>Fill in the blank:</a:t>
            </a:r>
          </a:p>
          <a:p>
            <a:r>
              <a:rPr lang="en-US" dirty="0" smtClean="0"/>
              <a:t>Long Term Disability (LTD) insurance covers you if you are unable to perform the duties of your job for more than  ____days due to your illness or injury.</a:t>
            </a:r>
          </a:p>
          <a:p>
            <a:endParaRPr lang="en-US" dirty="0" smtClean="0"/>
          </a:p>
          <a:p>
            <a:r>
              <a:rPr lang="en-US" b="1" u="sng" dirty="0" smtClean="0"/>
              <a:t>90 days</a:t>
            </a:r>
          </a:p>
          <a:p>
            <a:r>
              <a:rPr lang="en-US" dirty="0" smtClean="0"/>
              <a:t>80 days</a:t>
            </a:r>
          </a:p>
          <a:p>
            <a:r>
              <a:rPr lang="en-US" dirty="0" smtClean="0"/>
              <a:t>120 days</a:t>
            </a:r>
          </a:p>
        </p:txBody>
      </p:sp>
      <p:sp>
        <p:nvSpPr>
          <p:cNvPr id="21" name="Text Placeholder 20"/>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smtClean="0"/>
              <a:t>Feedback</a:t>
            </a:r>
          </a:p>
          <a:p>
            <a:r>
              <a:rPr lang="en-US" dirty="0" smtClean="0"/>
              <a:t>Long Term Disability (LTD) insurance covers you if you are unable to perform the duties of your job for more than 90 days due to your illness or injury.</a:t>
            </a:r>
          </a:p>
          <a:p>
            <a:endParaRPr lang="en-US" dirty="0" smtClean="0"/>
          </a:p>
        </p:txBody>
      </p:sp>
      <p:sp>
        <p:nvSpPr>
          <p:cNvPr id="22" name="Text Placeholder 21"/>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28</a:t>
            </a:fld>
            <a:endParaRPr lang="en-US"/>
          </a:p>
        </p:txBody>
      </p:sp>
      <p:sp>
        <p:nvSpPr>
          <p:cNvPr id="23" name="Text Placeholder 22"/>
          <p:cNvSpPr>
            <a:spLocks noGrp="1"/>
          </p:cNvSpPr>
          <p:nvPr>
            <p:ph type="body" sz="quarter" idx="20"/>
          </p:nvPr>
        </p:nvSpPr>
        <p:spPr/>
        <p:txBody>
          <a:bodyPr/>
          <a:lstStyle/>
          <a:p>
            <a:r>
              <a:rPr lang="en-US" dirty="0" smtClean="0"/>
              <a:t>12</a:t>
            </a:r>
            <a:endParaRPr lang="en-US" dirty="0"/>
          </a:p>
        </p:txBody>
      </p:sp>
      <p:sp>
        <p:nvSpPr>
          <p:cNvPr id="10" name="TextBox 9"/>
          <p:cNvSpPr txBox="1"/>
          <p:nvPr/>
        </p:nvSpPr>
        <p:spPr>
          <a:xfrm>
            <a:off x="5049520" y="2194560"/>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11040" y="2203679"/>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070162" y="2291996"/>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788476" y="1800720"/>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784959" y="2597519"/>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62283" y="1782480"/>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390799" y="2658478"/>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Tree>
    <p:custDataLst>
      <p:tags r:id="rId1"/>
    </p:custDataLst>
    <p:extLst>
      <p:ext uri="{BB962C8B-B14F-4D97-AF65-F5344CB8AC3E}">
        <p14:creationId xmlns:p14="http://schemas.microsoft.com/office/powerpoint/2010/main" val="13648361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Floor 3</a:t>
            </a:r>
            <a:endParaRPr lang="en-US" dirty="0"/>
          </a:p>
        </p:txBody>
      </p:sp>
      <p:sp>
        <p:nvSpPr>
          <p:cNvPr id="10" name="Text Placeholder 9"/>
          <p:cNvSpPr>
            <a:spLocks noGrp="1"/>
          </p:cNvSpPr>
          <p:nvPr>
            <p:ph type="body" idx="1"/>
          </p:nvPr>
        </p:nvSpPr>
        <p:spPr/>
        <p:txBody>
          <a:bodyPr/>
          <a:lstStyle/>
          <a:p>
            <a:r>
              <a:rPr lang="en-US" dirty="0" smtClean="0">
                <a:solidFill>
                  <a:schemeClr val="tx1"/>
                </a:solidFill>
              </a:rPr>
              <a:t>8 doors</a:t>
            </a:r>
            <a:endParaRPr lang="en-US" dirty="0">
              <a:solidFill>
                <a:schemeClr val="tx1"/>
              </a:solidFill>
            </a:endParaRPr>
          </a:p>
        </p:txBody>
      </p:sp>
      <p:sp>
        <p:nvSpPr>
          <p:cNvPr id="8" name="Slide Number Placeholder 7"/>
          <p:cNvSpPr>
            <a:spLocks noGrp="1"/>
          </p:cNvSpPr>
          <p:nvPr>
            <p:ph type="sldNum" sz="quarter" idx="12"/>
          </p:nvPr>
        </p:nvSpPr>
        <p:spPr/>
        <p:txBody>
          <a:bodyPr/>
          <a:lstStyle/>
          <a:p>
            <a:fld id="{FB5D49FC-4A13-44F7-92C8-60745AD235C0}" type="slidenum">
              <a:rPr lang="en-US" smtClean="0"/>
              <a:t>29</a:t>
            </a:fld>
            <a:endParaRPr lang="en-US"/>
          </a:p>
        </p:txBody>
      </p:sp>
    </p:spTree>
    <p:custDataLst>
      <p:tags r:id="rId1"/>
    </p:custDataLst>
    <p:extLst>
      <p:ext uri="{BB962C8B-B14F-4D97-AF65-F5344CB8AC3E}">
        <p14:creationId xmlns:p14="http://schemas.microsoft.com/office/powerpoint/2010/main" val="942023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4985" y="578422"/>
            <a:ext cx="5985537" cy="457200"/>
          </a:xfrm>
        </p:spPr>
        <p:txBody>
          <a:bodyPr>
            <a:normAutofit/>
          </a:bodyPr>
          <a:lstStyle/>
          <a:p>
            <a:r>
              <a:rPr lang="en-US" dirty="0" smtClean="0"/>
              <a:t>Benefits</a:t>
            </a:r>
            <a:endParaRPr lang="en-US" dirty="0"/>
          </a:p>
        </p:txBody>
      </p:sp>
      <p:sp>
        <p:nvSpPr>
          <p:cNvPr id="11" name="Text Placeholder 10"/>
          <p:cNvSpPr>
            <a:spLocks noGrp="1"/>
          </p:cNvSpPr>
          <p:nvPr>
            <p:ph type="body" sz="quarter" idx="16"/>
          </p:nvPr>
        </p:nvSpPr>
        <p:spPr/>
        <p:txBody>
          <a:bodyPr>
            <a:normAutofit/>
          </a:bodyPr>
          <a:lstStyle/>
          <a:p>
            <a:r>
              <a:rPr lang="en-US" dirty="0"/>
              <a:t>During this training you will see buttons similar to </a:t>
            </a:r>
            <a:r>
              <a:rPr lang="en-US" dirty="0" smtClean="0"/>
              <a:t>the Note and Details buttons here. </a:t>
            </a:r>
            <a:r>
              <a:rPr lang="en-US" dirty="0"/>
              <a:t>You will need to click the button to see additional information. Detail buttons open a document on Spark or a website</a:t>
            </a:r>
            <a:r>
              <a:rPr lang="en-US" dirty="0" smtClean="0"/>
              <a:t>. Clicking them is optional.  All the other buttons must be clicked before you can move on.</a:t>
            </a:r>
          </a:p>
          <a:p>
            <a:endParaRPr lang="en-US" dirty="0"/>
          </a:p>
        </p:txBody>
      </p:sp>
      <p:sp>
        <p:nvSpPr>
          <p:cNvPr id="7" name="Text Placeholder 6"/>
          <p:cNvSpPr>
            <a:spLocks noGrp="1"/>
          </p:cNvSpPr>
          <p:nvPr>
            <p:ph type="body" sz="quarter" idx="17"/>
          </p:nvPr>
        </p:nvSpPr>
        <p:spPr/>
        <p:txBody>
          <a:bodyPr/>
          <a:lstStyle/>
          <a:p>
            <a:r>
              <a:rPr lang="en-US" dirty="0"/>
              <a:t>https://spark.thorntontomasetti.com/docs/DOC-11482</a:t>
            </a:r>
          </a:p>
        </p:txBody>
      </p:sp>
      <p:sp>
        <p:nvSpPr>
          <p:cNvPr id="3" name="Text Placeholder 2"/>
          <p:cNvSpPr>
            <a:spLocks noGrp="1"/>
          </p:cNvSpPr>
          <p:nvPr>
            <p:ph type="body" sz="quarter" idx="18"/>
          </p:nvPr>
        </p:nvSpPr>
        <p:spPr/>
        <p:txBody>
          <a:bodyPr/>
          <a:lstStyle/>
          <a:p>
            <a:r>
              <a:rPr lang="en-US" dirty="0" smtClean="0"/>
              <a:t>Note</a:t>
            </a:r>
            <a:endParaRPr lang="en-US" dirty="0"/>
          </a:p>
          <a:p>
            <a:r>
              <a:rPr lang="en-US" dirty="0" smtClean="0"/>
              <a:t>You may want to write down your choices as you go along. </a:t>
            </a:r>
          </a:p>
          <a:p>
            <a:endParaRPr lang="en-US" i="1" u="sng" dirty="0"/>
          </a:p>
        </p:txBody>
      </p:sp>
      <p:sp>
        <p:nvSpPr>
          <p:cNvPr id="4" name="Text Placeholder 3"/>
          <p:cNvSpPr>
            <a:spLocks noGrp="1"/>
          </p:cNvSpPr>
          <p:nvPr>
            <p:ph type="body" sz="quarter" idx="19"/>
          </p:nvPr>
        </p:nvSpPr>
        <p:spPr/>
        <p:txBody>
          <a:bodyPr/>
          <a:lstStyle/>
          <a:p>
            <a:endParaRPr lang="en-US"/>
          </a:p>
        </p:txBody>
      </p:sp>
      <p:sp>
        <p:nvSpPr>
          <p:cNvPr id="6" name="Slide Number Placeholder 5"/>
          <p:cNvSpPr>
            <a:spLocks noGrp="1"/>
          </p:cNvSpPr>
          <p:nvPr>
            <p:ph type="sldNum" sz="quarter" idx="4"/>
          </p:nvPr>
        </p:nvSpPr>
        <p:spPr/>
        <p:txBody>
          <a:bodyPr/>
          <a:lstStyle/>
          <a:p>
            <a:fld id="{FB5D49FC-4A13-44F7-92C8-60745AD235C0}" type="slidenum">
              <a:rPr lang="en-US" smtClean="0"/>
              <a:t>3</a:t>
            </a:fld>
            <a:endParaRPr lang="en-US"/>
          </a:p>
        </p:txBody>
      </p:sp>
      <p:sp>
        <p:nvSpPr>
          <p:cNvPr id="9" name="Rectangle 8"/>
          <p:cNvSpPr/>
          <p:nvPr/>
        </p:nvSpPr>
        <p:spPr>
          <a:xfrm>
            <a:off x="287380" y="2663756"/>
            <a:ext cx="836023" cy="43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Note</a:t>
            </a:r>
            <a:endParaRPr lang="en-US" dirty="0"/>
          </a:p>
        </p:txBody>
      </p:sp>
      <p:sp>
        <p:nvSpPr>
          <p:cNvPr id="10" name="Rectangle 9"/>
          <p:cNvSpPr/>
          <p:nvPr/>
        </p:nvSpPr>
        <p:spPr>
          <a:xfrm>
            <a:off x="287381" y="3316711"/>
            <a:ext cx="836023"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dirty="0" smtClean="0"/>
              <a:t>Details</a:t>
            </a:r>
            <a:endParaRPr lang="en-US" sz="1400" dirty="0"/>
          </a:p>
        </p:txBody>
      </p:sp>
      <p:sp>
        <p:nvSpPr>
          <p:cNvPr id="5" name="TextBox 4"/>
          <p:cNvSpPr txBox="1"/>
          <p:nvPr/>
        </p:nvSpPr>
        <p:spPr>
          <a:xfrm>
            <a:off x="11450472" y="122830"/>
            <a:ext cx="741528" cy="369332"/>
          </a:xfrm>
          <a:prstGeom prst="rect">
            <a:avLst/>
          </a:prstGeom>
          <a:noFill/>
        </p:spPr>
        <p:txBody>
          <a:bodyPr wrap="square" rtlCol="0">
            <a:spAutoFit/>
          </a:bodyPr>
          <a:lstStyle/>
          <a:p>
            <a:r>
              <a:rPr lang="en-US" dirty="0" smtClean="0"/>
              <a:t>1-3</a:t>
            </a:r>
            <a:endParaRPr lang="en-US" dirty="0"/>
          </a:p>
        </p:txBody>
      </p:sp>
      <p:pic>
        <p:nvPicPr>
          <p:cNvPr id="13" name="Picture 12"/>
          <p:cNvPicPr>
            <a:picLocks noChangeAspect="1"/>
          </p:cNvPicPr>
          <p:nvPr/>
        </p:nvPicPr>
        <p:blipFill>
          <a:blip r:embed="rId3"/>
          <a:stretch>
            <a:fillRect/>
          </a:stretch>
        </p:blipFill>
        <p:spPr>
          <a:xfrm>
            <a:off x="1819521" y="728715"/>
            <a:ext cx="3635922" cy="2803807"/>
          </a:xfrm>
          <a:prstGeom prst="rect">
            <a:avLst/>
          </a:prstGeom>
        </p:spPr>
      </p:pic>
      <p:sp>
        <p:nvSpPr>
          <p:cNvPr id="12" name="Rectangle 11"/>
          <p:cNvSpPr/>
          <p:nvPr/>
        </p:nvSpPr>
        <p:spPr>
          <a:xfrm>
            <a:off x="8348980" y="1605684"/>
            <a:ext cx="1955800" cy="52493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updated</a:t>
            </a:r>
            <a:endParaRPr lang="en-US" dirty="0"/>
          </a:p>
        </p:txBody>
      </p:sp>
      <p:sp>
        <p:nvSpPr>
          <p:cNvPr id="8" name="Rectangle 7"/>
          <p:cNvSpPr/>
          <p:nvPr/>
        </p:nvSpPr>
        <p:spPr>
          <a:xfrm>
            <a:off x="982133" y="4969933"/>
            <a:ext cx="2109954" cy="65193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Need Link</a:t>
            </a:r>
            <a:endParaRPr lang="en-US" dirty="0"/>
          </a:p>
        </p:txBody>
      </p:sp>
      <p:sp>
        <p:nvSpPr>
          <p:cNvPr id="14" name="Rectangle 13"/>
          <p:cNvSpPr/>
          <p:nvPr/>
        </p:nvSpPr>
        <p:spPr>
          <a:xfrm>
            <a:off x="7306733" y="3022600"/>
            <a:ext cx="2556934" cy="1490133"/>
          </a:xfrm>
          <a:prstGeom prst="rect">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Sent email to Margaret</a:t>
            </a:r>
          </a:p>
          <a:p>
            <a:pPr algn="ctr"/>
            <a:endParaRPr lang="en-US" dirty="0"/>
          </a:p>
          <a:p>
            <a:pPr algn="ctr"/>
            <a:r>
              <a:rPr lang="en-US" dirty="0" smtClean="0"/>
              <a:t>Text updated</a:t>
            </a:r>
          </a:p>
        </p:txBody>
      </p:sp>
    </p:spTree>
    <p:custDataLst>
      <p:tags r:id="rId1"/>
    </p:custDataLst>
    <p:extLst>
      <p:ext uri="{BB962C8B-B14F-4D97-AF65-F5344CB8AC3E}">
        <p14:creationId xmlns:p14="http://schemas.microsoft.com/office/powerpoint/2010/main" val="3694907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986" y="536653"/>
            <a:ext cx="5978382" cy="3362840"/>
          </a:xfrm>
          <a:prstGeom prst="rect">
            <a:avLst/>
          </a:prstGeom>
        </p:spPr>
      </p:pic>
      <p:sp>
        <p:nvSpPr>
          <p:cNvPr id="2" name="Text Placeholder 1"/>
          <p:cNvSpPr>
            <a:spLocks noGrp="1"/>
          </p:cNvSpPr>
          <p:nvPr>
            <p:ph type="body" sz="quarter" idx="13"/>
          </p:nvPr>
        </p:nvSpPr>
        <p:spPr/>
        <p:txBody>
          <a:bodyPr/>
          <a:lstStyle/>
          <a:p>
            <a:r>
              <a:rPr lang="en-US" smtClean="0"/>
              <a:t>401k</a:t>
            </a:r>
            <a:endParaRPr lang="en-US" dirty="0"/>
          </a:p>
        </p:txBody>
      </p:sp>
      <p:sp>
        <p:nvSpPr>
          <p:cNvPr id="5" name="Text Placeholder 4"/>
          <p:cNvSpPr>
            <a:spLocks noGrp="1"/>
          </p:cNvSpPr>
          <p:nvPr>
            <p:ph type="body" sz="quarter" idx="16"/>
          </p:nvPr>
        </p:nvSpPr>
        <p:spPr/>
        <p:txBody>
          <a:bodyPr/>
          <a:lstStyle/>
          <a:p>
            <a:r>
              <a:rPr lang="en-US" dirty="0"/>
              <a:t>The 401(k) plan is a retirement savings plan which allows you to save and invest a portion of your earnings on a pre-tax </a:t>
            </a:r>
            <a:r>
              <a:rPr lang="en-US" dirty="0" smtClean="0"/>
              <a:t>basis</a:t>
            </a:r>
            <a:r>
              <a:rPr lang="en-US" dirty="0"/>
              <a:t>.  Contributions are automatically deducted from your paycheck each pay period and are invested at your direction </a:t>
            </a:r>
            <a:r>
              <a:rPr lang="en-US" dirty="0" smtClean="0"/>
              <a:t>into </a:t>
            </a:r>
            <a:r>
              <a:rPr lang="en-US" dirty="0"/>
              <a:t>one or more funds provided in the plan. </a:t>
            </a:r>
            <a:endParaRPr lang="en-US" dirty="0" smtClean="0"/>
          </a:p>
        </p:txBody>
      </p:sp>
      <p:sp>
        <p:nvSpPr>
          <p:cNvPr id="6" name="Text Placeholder 5"/>
          <p:cNvSpPr>
            <a:spLocks noGrp="1"/>
          </p:cNvSpPr>
          <p:nvPr>
            <p:ph type="body" sz="quarter" idx="17"/>
          </p:nvPr>
        </p:nvSpPr>
        <p:spPr/>
        <p:txBody>
          <a:bodyPr/>
          <a:lstStyle/>
          <a:p>
            <a:r>
              <a:rPr lang="en-US" dirty="0" smtClean="0">
                <a:hlinkClick r:id="rId4"/>
              </a:rPr>
              <a:t>www.401k.com</a:t>
            </a:r>
            <a:endParaRPr lang="en-US" dirty="0" smtClean="0"/>
          </a:p>
          <a:p>
            <a:endParaRPr lang="en-US" dirty="0"/>
          </a:p>
          <a:p>
            <a:r>
              <a:rPr lang="en-US" dirty="0"/>
              <a:t>https://spark.thorntontomasetti.com/docs/DOC-11893</a:t>
            </a:r>
            <a:endParaRPr lang="en-US" dirty="0" smtClean="0"/>
          </a:p>
          <a:p>
            <a:endParaRPr lang="en-US" dirty="0"/>
          </a:p>
        </p:txBody>
      </p:sp>
      <p:sp>
        <p:nvSpPr>
          <p:cNvPr id="8" name="Text Placeholder 7"/>
          <p:cNvSpPr>
            <a:spLocks noGrp="1"/>
          </p:cNvSpPr>
          <p:nvPr>
            <p:ph type="body" sz="quarter" idx="19"/>
          </p:nvPr>
        </p:nvSpPr>
        <p:spPr/>
        <p:txBody>
          <a:bodyPr/>
          <a:lstStyle/>
          <a:p>
            <a:r>
              <a:rPr lang="en-US" smtClean="0"/>
              <a:t>Next</a:t>
            </a:r>
          </a:p>
          <a:p>
            <a:endParaRPr lang="en-US" dirty="0"/>
          </a:p>
        </p:txBody>
      </p:sp>
      <p:sp>
        <p:nvSpPr>
          <p:cNvPr id="4" name="Slide Number Placeholder 3"/>
          <p:cNvSpPr>
            <a:spLocks noGrp="1"/>
          </p:cNvSpPr>
          <p:nvPr>
            <p:ph type="sldNum" sz="quarter" idx="4"/>
          </p:nvPr>
        </p:nvSpPr>
        <p:spPr/>
        <p:txBody>
          <a:bodyPr/>
          <a:lstStyle/>
          <a:p>
            <a:fld id="{FB5D49FC-4A13-44F7-92C8-60745AD235C0}" type="slidenum">
              <a:rPr lang="en-US" smtClean="0"/>
              <a:pPr/>
              <a:t>30</a:t>
            </a:fld>
            <a:endParaRPr lang="en-US"/>
          </a:p>
        </p:txBody>
      </p:sp>
      <p:sp>
        <p:nvSpPr>
          <p:cNvPr id="18" name="Text Placeholder 17"/>
          <p:cNvSpPr>
            <a:spLocks noGrp="1"/>
          </p:cNvSpPr>
          <p:nvPr>
            <p:ph type="body" sz="quarter" idx="20"/>
          </p:nvPr>
        </p:nvSpPr>
        <p:spPr/>
        <p:txBody>
          <a:bodyPr/>
          <a:lstStyle/>
          <a:p>
            <a:r>
              <a:rPr lang="en-US" dirty="0" smtClean="0"/>
              <a:t>5-2</a:t>
            </a:r>
            <a:endParaRPr lang="en-US" dirty="0"/>
          </a:p>
        </p:txBody>
      </p:sp>
      <p:sp>
        <p:nvSpPr>
          <p:cNvPr id="15" name="TextBox 14"/>
          <p:cNvSpPr txBox="1"/>
          <p:nvPr/>
        </p:nvSpPr>
        <p:spPr>
          <a:xfrm>
            <a:off x="2624668" y="1845732"/>
            <a:ext cx="3518700" cy="1785771"/>
          </a:xfrm>
          <a:prstGeom prst="rect">
            <a:avLst/>
          </a:prstGeom>
          <a:solidFill>
            <a:schemeClr val="bg1">
              <a:alpha val="50000"/>
            </a:schemeClr>
          </a:solidFill>
        </p:spPr>
        <p:txBody>
          <a:bodyPr vert="horz" lIns="91440" tIns="45720" rIns="91440" bIns="45720" rtlCol="0">
            <a:noAutofit/>
          </a:bodyPr>
          <a:lstStyle>
            <a:lvl1pPr indent="0">
              <a:lnSpc>
                <a:spcPct val="90000"/>
              </a:lnSpc>
              <a:spcBef>
                <a:spcPts val="1000"/>
              </a:spcBef>
              <a:buFont typeface="Arial" panose="020B0604020202020204" pitchFamily="34" charset="0"/>
              <a:buNone/>
              <a:defRPr baseline="0">
                <a:latin typeface="+mj-lt"/>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dirty="0">
                <a:latin typeface="+mn-lt"/>
              </a:rPr>
              <a:t>Retirement savings plan.</a:t>
            </a:r>
          </a:p>
          <a:p>
            <a:r>
              <a:rPr lang="en-US" sz="1400" dirty="0">
                <a:latin typeface="+mn-lt"/>
              </a:rPr>
              <a:t>Automatically deducted.</a:t>
            </a:r>
          </a:p>
          <a:p>
            <a:r>
              <a:rPr lang="en-US" sz="1400" dirty="0">
                <a:latin typeface="+mn-lt"/>
              </a:rPr>
              <a:t>Invested at your direction</a:t>
            </a:r>
            <a:r>
              <a:rPr lang="en-US" sz="1400" dirty="0" smtClean="0">
                <a:latin typeface="+mn-lt"/>
              </a:rPr>
              <a:t>.</a:t>
            </a:r>
          </a:p>
          <a:p>
            <a:r>
              <a:rPr lang="en-US" sz="1400" dirty="0">
                <a:latin typeface="+mn-lt"/>
              </a:rPr>
              <a:t>You may elect to save up to 60% of your eligible compensation up to the annual IRS limit of $19,000. You can choose to save in either a traditional or Roth 401(k</a:t>
            </a:r>
            <a:r>
              <a:rPr lang="en-US" sz="1400" dirty="0" smtClean="0">
                <a:latin typeface="+mn-lt"/>
              </a:rPr>
              <a:t>)</a:t>
            </a:r>
            <a:endParaRPr lang="en-US" sz="1400" dirty="0">
              <a:latin typeface="+mn-lt"/>
            </a:endParaRPr>
          </a:p>
        </p:txBody>
      </p:sp>
      <p:sp>
        <p:nvSpPr>
          <p:cNvPr id="11" name="Rectangle 10"/>
          <p:cNvSpPr/>
          <p:nvPr/>
        </p:nvSpPr>
        <p:spPr>
          <a:xfrm>
            <a:off x="315061" y="3200241"/>
            <a:ext cx="849368" cy="3652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Details</a:t>
            </a:r>
            <a:endParaRPr lang="en-US" sz="1050" dirty="0"/>
          </a:p>
        </p:txBody>
      </p:sp>
      <p:sp>
        <p:nvSpPr>
          <p:cNvPr id="13" name="Rectangle 12"/>
          <p:cNvSpPr/>
          <p:nvPr/>
        </p:nvSpPr>
        <p:spPr>
          <a:xfrm>
            <a:off x="315061" y="2033248"/>
            <a:ext cx="1048072"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Roth 401(k)</a:t>
            </a:r>
            <a:endParaRPr lang="en-US" sz="1100" dirty="0"/>
          </a:p>
        </p:txBody>
      </p:sp>
      <p:sp>
        <p:nvSpPr>
          <p:cNvPr id="9" name="Text Placeholder 8"/>
          <p:cNvSpPr>
            <a:spLocks noGrp="1"/>
          </p:cNvSpPr>
          <p:nvPr>
            <p:ph type="body" sz="quarter" idx="18"/>
          </p:nvPr>
        </p:nvSpPr>
        <p:spPr/>
        <p:txBody>
          <a:bodyPr>
            <a:normAutofit/>
          </a:bodyPr>
          <a:lstStyle/>
          <a:p>
            <a:r>
              <a:rPr lang="en-US" b="1" dirty="0" smtClean="0"/>
              <a:t>Age 50</a:t>
            </a:r>
          </a:p>
          <a:p>
            <a:r>
              <a:rPr lang="en-US" dirty="0" smtClean="0"/>
              <a:t>If </a:t>
            </a:r>
            <a:r>
              <a:rPr lang="en-US" dirty="0"/>
              <a:t>you are age 50 or over by the end of the taxable year, you may make additional contributions up to the IRS catch-up limit of $6,000. There is a discretionary match of 50% on up to 7% of eligible compensation deferred into the plan.  Matching contributions are subject to a 6-year step vesting schedule. </a:t>
            </a:r>
            <a:endParaRPr lang="en-US" dirty="0" smtClean="0"/>
          </a:p>
          <a:p>
            <a:r>
              <a:rPr lang="en-US" dirty="0"/>
              <a:t>A </a:t>
            </a:r>
            <a:r>
              <a:rPr lang="en-US" b="1" dirty="0" smtClean="0"/>
              <a:t>Traditional</a:t>
            </a:r>
            <a:r>
              <a:rPr lang="en-US" dirty="0" smtClean="0"/>
              <a:t> </a:t>
            </a:r>
            <a:r>
              <a:rPr lang="en-US" dirty="0"/>
              <a:t>401(k) gives you a choice of investment options. Your contributions to a 401(k) plan and any earnings from </a:t>
            </a:r>
            <a:r>
              <a:rPr lang="en-US" dirty="0" smtClean="0"/>
              <a:t>the </a:t>
            </a:r>
            <a:r>
              <a:rPr lang="en-US" dirty="0"/>
              <a:t>investments are tax-deferred.  </a:t>
            </a:r>
          </a:p>
          <a:p>
            <a:r>
              <a:rPr lang="en-US" dirty="0"/>
              <a:t>A </a:t>
            </a:r>
            <a:r>
              <a:rPr lang="en-US" b="1" dirty="0"/>
              <a:t>Roth</a:t>
            </a:r>
            <a:r>
              <a:rPr lang="en-US" dirty="0"/>
              <a:t> 401(k) plan is similar to a traditional plan with one major exception. Your contributions are not tax-deferred but </a:t>
            </a:r>
            <a:r>
              <a:rPr lang="en-US" dirty="0" smtClean="0"/>
              <a:t>are made </a:t>
            </a:r>
            <a:r>
              <a:rPr lang="en-US" dirty="0"/>
              <a:t>with after-tax dollars. Income earned on the account from interest, dividends and capital gains is tax-free. </a:t>
            </a:r>
          </a:p>
          <a:p>
            <a:endParaRPr lang="en-US" dirty="0"/>
          </a:p>
        </p:txBody>
      </p:sp>
      <p:sp>
        <p:nvSpPr>
          <p:cNvPr id="20" name="Rectangle 19"/>
          <p:cNvSpPr/>
          <p:nvPr/>
        </p:nvSpPr>
        <p:spPr>
          <a:xfrm>
            <a:off x="288027" y="1511883"/>
            <a:ext cx="1048072"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Age 50 or Over?</a:t>
            </a:r>
            <a:endParaRPr lang="en-US" sz="1100" dirty="0"/>
          </a:p>
        </p:txBody>
      </p:sp>
      <p:sp>
        <p:nvSpPr>
          <p:cNvPr id="21" name="Rectangle 20"/>
          <p:cNvSpPr/>
          <p:nvPr/>
        </p:nvSpPr>
        <p:spPr>
          <a:xfrm>
            <a:off x="315061" y="2497763"/>
            <a:ext cx="1048072" cy="4316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Traditional 401(k)</a:t>
            </a:r>
            <a:endParaRPr lang="en-US" sz="1100" dirty="0"/>
          </a:p>
        </p:txBody>
      </p:sp>
    </p:spTree>
    <p:custDataLst>
      <p:tags r:id="rId1"/>
    </p:custDataLst>
    <p:extLst>
      <p:ext uri="{BB962C8B-B14F-4D97-AF65-F5344CB8AC3E}">
        <p14:creationId xmlns:p14="http://schemas.microsoft.com/office/powerpoint/2010/main" val="31343206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3" cstate="print">
            <a:extLst>
              <a:ext uri="{28A0092B-C50C-407E-A947-70E740481C1C}">
                <a14:useLocalDpi xmlns:a14="http://schemas.microsoft.com/office/drawing/2010/main" val="0"/>
              </a:ext>
            </a:extLst>
          </a:blip>
          <a:srcRect t="13227"/>
          <a:stretch/>
        </p:blipFill>
        <p:spPr>
          <a:xfrm>
            <a:off x="164985" y="532467"/>
            <a:ext cx="5939274" cy="3433108"/>
          </a:xfrm>
          <a:prstGeom prst="rect">
            <a:avLst/>
          </a:prstGeom>
        </p:spPr>
      </p:pic>
      <p:sp>
        <p:nvSpPr>
          <p:cNvPr id="2" name="Text Placeholder 1"/>
          <p:cNvSpPr>
            <a:spLocks noGrp="1"/>
          </p:cNvSpPr>
          <p:nvPr>
            <p:ph type="body" sz="quarter" idx="13"/>
          </p:nvPr>
        </p:nvSpPr>
        <p:spPr/>
        <p:txBody>
          <a:bodyPr/>
          <a:lstStyle/>
          <a:p>
            <a:r>
              <a:rPr lang="en-US" smtClean="0"/>
              <a:t>Global Health Benefits</a:t>
            </a:r>
            <a:endParaRPr lang="en-US" dirty="0"/>
          </a:p>
        </p:txBody>
      </p:sp>
      <p:sp>
        <p:nvSpPr>
          <p:cNvPr id="5" name="Text Placeholder 4"/>
          <p:cNvSpPr>
            <a:spLocks noGrp="1"/>
          </p:cNvSpPr>
          <p:nvPr>
            <p:ph type="body" sz="quarter" idx="16"/>
          </p:nvPr>
        </p:nvSpPr>
        <p:spPr/>
        <p:txBody>
          <a:bodyPr/>
          <a:lstStyle/>
          <a:p>
            <a:r>
              <a:rPr lang="en-US" dirty="0"/>
              <a:t>Full-time employees traveling on business outside of the United States who experience an unexpected injury or illness are </a:t>
            </a:r>
            <a:r>
              <a:rPr lang="en-US" dirty="0" smtClean="0"/>
              <a:t>covered </a:t>
            </a:r>
            <a:r>
              <a:rPr lang="en-US" dirty="0"/>
              <a:t>by our Cigna Medical Benefits Abroad business travel insurance policy.   Employees enrolled in a Cigna medical </a:t>
            </a:r>
            <a:r>
              <a:rPr lang="en-US" dirty="0" smtClean="0"/>
              <a:t>plan </a:t>
            </a:r>
            <a:r>
              <a:rPr lang="en-US" dirty="0"/>
              <a:t>with TT who travel abroad for vacation are covered for certain medical services. </a:t>
            </a:r>
          </a:p>
        </p:txBody>
      </p:sp>
      <p:sp>
        <p:nvSpPr>
          <p:cNvPr id="6" name="Text Placeholder 5"/>
          <p:cNvSpPr>
            <a:spLocks noGrp="1"/>
          </p:cNvSpPr>
          <p:nvPr>
            <p:ph type="body" sz="quarter" idx="17"/>
          </p:nvPr>
        </p:nvSpPr>
        <p:spPr/>
        <p:txBody>
          <a:bodyPr/>
          <a:lstStyle/>
          <a:p>
            <a:r>
              <a:rPr lang="en-US" dirty="0" smtClean="0"/>
              <a:t>Details</a:t>
            </a:r>
          </a:p>
          <a:p>
            <a:r>
              <a:rPr lang="en-US" dirty="0"/>
              <a:t> https://spark.thorntontomasetti.com/docs/DOC-10926</a:t>
            </a:r>
          </a:p>
        </p:txBody>
      </p:sp>
      <p:sp>
        <p:nvSpPr>
          <p:cNvPr id="14" name="Text Placeholder 13"/>
          <p:cNvSpPr>
            <a:spLocks noGrp="1"/>
          </p:cNvSpPr>
          <p:nvPr>
            <p:ph type="body" sz="quarter" idx="18"/>
          </p:nvPr>
        </p:nvSpPr>
        <p:spPr/>
        <p:txBody>
          <a:bodyPr/>
          <a:lstStyle/>
          <a:p>
            <a:endParaRPr lang="en-US"/>
          </a:p>
        </p:txBody>
      </p:sp>
      <p:sp>
        <p:nvSpPr>
          <p:cNvPr id="8" name="Text Placeholder 7"/>
          <p:cNvSpPr>
            <a:spLocks noGrp="1"/>
          </p:cNvSpPr>
          <p:nvPr>
            <p:ph type="body" sz="quarter" idx="19"/>
          </p:nvPr>
        </p:nvSpPr>
        <p:spPr/>
        <p:txBody>
          <a:bodyPr/>
          <a:lstStyle/>
          <a:p>
            <a:r>
              <a:rPr lang="en-US" smtClean="0"/>
              <a:t>Next</a:t>
            </a:r>
          </a:p>
          <a:p>
            <a:endParaRPr lang="en-US" dirty="0"/>
          </a:p>
        </p:txBody>
      </p:sp>
      <p:sp>
        <p:nvSpPr>
          <p:cNvPr id="4" name="Slide Number Placeholder 3"/>
          <p:cNvSpPr>
            <a:spLocks noGrp="1"/>
          </p:cNvSpPr>
          <p:nvPr>
            <p:ph type="sldNum" sz="quarter" idx="4"/>
          </p:nvPr>
        </p:nvSpPr>
        <p:spPr/>
        <p:txBody>
          <a:bodyPr/>
          <a:lstStyle/>
          <a:p>
            <a:fld id="{FB5D49FC-4A13-44F7-92C8-60745AD235C0}" type="slidenum">
              <a:rPr lang="en-US" smtClean="0"/>
              <a:pPr/>
              <a:t>31</a:t>
            </a:fld>
            <a:endParaRPr lang="en-US"/>
          </a:p>
        </p:txBody>
      </p:sp>
      <p:sp>
        <p:nvSpPr>
          <p:cNvPr id="15" name="Text Placeholder 14"/>
          <p:cNvSpPr>
            <a:spLocks noGrp="1"/>
          </p:cNvSpPr>
          <p:nvPr>
            <p:ph type="body" sz="quarter" idx="20"/>
          </p:nvPr>
        </p:nvSpPr>
        <p:spPr/>
        <p:txBody>
          <a:bodyPr/>
          <a:lstStyle/>
          <a:p>
            <a:r>
              <a:rPr lang="en-US" dirty="0" smtClean="0"/>
              <a:t>5-3</a:t>
            </a:r>
            <a:endParaRPr lang="en-US" dirty="0"/>
          </a:p>
        </p:txBody>
      </p:sp>
      <p:sp>
        <p:nvSpPr>
          <p:cNvPr id="21" name="Rectangle 20"/>
          <p:cNvSpPr/>
          <p:nvPr/>
        </p:nvSpPr>
        <p:spPr>
          <a:xfrm>
            <a:off x="199127" y="3169919"/>
            <a:ext cx="784941" cy="426721"/>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Details</a:t>
            </a:r>
            <a:endParaRPr lang="en-US" sz="1050" dirty="0"/>
          </a:p>
        </p:txBody>
      </p:sp>
      <p:sp>
        <p:nvSpPr>
          <p:cNvPr id="12" name="Rectangle 11"/>
          <p:cNvSpPr/>
          <p:nvPr/>
        </p:nvSpPr>
        <p:spPr>
          <a:xfrm>
            <a:off x="6350000" y="2794000"/>
            <a:ext cx="2667000" cy="110549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Tree>
    <p:custDataLst>
      <p:tags r:id="rId1"/>
    </p:custDataLst>
    <p:extLst>
      <p:ext uri="{BB962C8B-B14F-4D97-AF65-F5344CB8AC3E}">
        <p14:creationId xmlns:p14="http://schemas.microsoft.com/office/powerpoint/2010/main" val="35655128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128" y="573755"/>
            <a:ext cx="5959520" cy="3175308"/>
          </a:xfrm>
          <a:prstGeom prst="rect">
            <a:avLst/>
          </a:prstGeom>
        </p:spPr>
      </p:pic>
      <p:sp>
        <p:nvSpPr>
          <p:cNvPr id="2" name="Text Placeholder 1"/>
          <p:cNvSpPr>
            <a:spLocks noGrp="1"/>
          </p:cNvSpPr>
          <p:nvPr>
            <p:ph type="body" sz="quarter" idx="13"/>
          </p:nvPr>
        </p:nvSpPr>
        <p:spPr/>
        <p:txBody>
          <a:bodyPr/>
          <a:lstStyle/>
          <a:p>
            <a:r>
              <a:rPr lang="en-US" smtClean="0"/>
              <a:t>Employee Assistance Program (EAP)</a:t>
            </a:r>
            <a:endParaRPr lang="en-US" dirty="0"/>
          </a:p>
        </p:txBody>
      </p:sp>
      <p:sp>
        <p:nvSpPr>
          <p:cNvPr id="5" name="Text Placeholder 4"/>
          <p:cNvSpPr>
            <a:spLocks noGrp="1"/>
          </p:cNvSpPr>
          <p:nvPr>
            <p:ph type="body" sz="quarter" idx="16"/>
          </p:nvPr>
        </p:nvSpPr>
        <p:spPr/>
        <p:txBody>
          <a:bodyPr/>
          <a:lstStyle/>
          <a:p>
            <a:r>
              <a:rPr lang="en-US" dirty="0"/>
              <a:t>The EAP is provided through Cigna at no cost to you and offers confidential counseling and other tools and resources to </a:t>
            </a:r>
            <a:r>
              <a:rPr lang="en-US" dirty="0" smtClean="0"/>
              <a:t>help </a:t>
            </a:r>
            <a:r>
              <a:rPr lang="en-US" dirty="0"/>
              <a:t>you and members of your immediate family deal with everyday life challenges. </a:t>
            </a:r>
          </a:p>
        </p:txBody>
      </p:sp>
      <p:sp>
        <p:nvSpPr>
          <p:cNvPr id="6" name="Text Placeholder 5"/>
          <p:cNvSpPr>
            <a:spLocks noGrp="1"/>
          </p:cNvSpPr>
          <p:nvPr>
            <p:ph type="body" sz="quarter" idx="17"/>
          </p:nvPr>
        </p:nvSpPr>
        <p:spPr/>
        <p:txBody>
          <a:bodyPr/>
          <a:lstStyle/>
          <a:p>
            <a:r>
              <a:rPr lang="en-US" dirty="0"/>
              <a:t>https://spark.thorntontomasetti.com/docs/DOC-9783-employee-assistance-program-eappdf</a:t>
            </a:r>
          </a:p>
        </p:txBody>
      </p:sp>
      <p:sp>
        <p:nvSpPr>
          <p:cNvPr id="16" name="Text Placeholder 15"/>
          <p:cNvSpPr>
            <a:spLocks noGrp="1"/>
          </p:cNvSpPr>
          <p:nvPr>
            <p:ph type="body" sz="quarter" idx="18"/>
          </p:nvPr>
        </p:nvSpPr>
        <p:spPr/>
        <p:txBody>
          <a:bodyPr/>
          <a:lstStyle/>
          <a:p>
            <a:r>
              <a:rPr lang="en-US" dirty="0" smtClean="0"/>
              <a:t>Note</a:t>
            </a:r>
          </a:p>
          <a:p>
            <a:r>
              <a:rPr lang="en-US" dirty="0"/>
              <a:t>This program can provide assistance with relationship problems, elder care, work/career matters, parenting and child care, legal and financial issues and much more.</a:t>
            </a:r>
          </a:p>
          <a:p>
            <a:r>
              <a:rPr lang="en-US" dirty="0" smtClean="0"/>
              <a:t>Through </a:t>
            </a:r>
            <a:r>
              <a:rPr lang="en-US" dirty="0"/>
              <a:t>the EAP, you can take advantage of face-to-face sessions for short-term problem resolution. In addition, </a:t>
            </a:r>
            <a:r>
              <a:rPr lang="en-US" dirty="0" smtClean="0"/>
              <a:t>the </a:t>
            </a:r>
            <a:r>
              <a:rPr lang="en-US" dirty="0"/>
              <a:t>EAP provides you with unlimited access to telephonic and online resources 24 hours a day, seven days a week, 365 </a:t>
            </a:r>
            <a:r>
              <a:rPr lang="en-US" dirty="0" smtClean="0"/>
              <a:t>days </a:t>
            </a:r>
            <a:r>
              <a:rPr lang="en-US" dirty="0"/>
              <a:t>a year. </a:t>
            </a:r>
          </a:p>
        </p:txBody>
      </p:sp>
      <p:sp>
        <p:nvSpPr>
          <p:cNvPr id="8" name="Text Placeholder 7"/>
          <p:cNvSpPr>
            <a:spLocks noGrp="1"/>
          </p:cNvSpPr>
          <p:nvPr>
            <p:ph type="body" sz="quarter" idx="19"/>
          </p:nvPr>
        </p:nvSpPr>
        <p:spPr/>
        <p:txBody>
          <a:bodyPr/>
          <a:lstStyle/>
          <a:p>
            <a:r>
              <a:rPr lang="en-US" smtClean="0"/>
              <a:t>Next</a:t>
            </a:r>
          </a:p>
          <a:p>
            <a:endParaRPr lang="en-US" dirty="0"/>
          </a:p>
        </p:txBody>
      </p:sp>
      <p:sp>
        <p:nvSpPr>
          <p:cNvPr id="4" name="Slide Number Placeholder 3"/>
          <p:cNvSpPr>
            <a:spLocks noGrp="1"/>
          </p:cNvSpPr>
          <p:nvPr>
            <p:ph type="sldNum" sz="quarter" idx="4"/>
          </p:nvPr>
        </p:nvSpPr>
        <p:spPr/>
        <p:txBody>
          <a:bodyPr/>
          <a:lstStyle/>
          <a:p>
            <a:fld id="{FB5D49FC-4A13-44F7-92C8-60745AD235C0}" type="slidenum">
              <a:rPr lang="en-US" smtClean="0"/>
              <a:pPr/>
              <a:t>32</a:t>
            </a:fld>
            <a:endParaRPr lang="en-US"/>
          </a:p>
        </p:txBody>
      </p:sp>
      <p:sp>
        <p:nvSpPr>
          <p:cNvPr id="17" name="Text Placeholder 16"/>
          <p:cNvSpPr>
            <a:spLocks noGrp="1"/>
          </p:cNvSpPr>
          <p:nvPr>
            <p:ph type="body" sz="quarter" idx="20"/>
          </p:nvPr>
        </p:nvSpPr>
        <p:spPr/>
        <p:txBody>
          <a:bodyPr/>
          <a:lstStyle/>
          <a:p>
            <a:r>
              <a:rPr lang="en-US" dirty="0" smtClean="0"/>
              <a:t>5-4</a:t>
            </a:r>
            <a:endParaRPr lang="en-US" dirty="0"/>
          </a:p>
        </p:txBody>
      </p:sp>
      <p:sp>
        <p:nvSpPr>
          <p:cNvPr id="20" name="Rectangle 19"/>
          <p:cNvSpPr/>
          <p:nvPr/>
        </p:nvSpPr>
        <p:spPr>
          <a:xfrm>
            <a:off x="315061" y="3200241"/>
            <a:ext cx="849368" cy="3652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Details</a:t>
            </a:r>
            <a:endParaRPr lang="en-US" sz="1050" dirty="0"/>
          </a:p>
        </p:txBody>
      </p:sp>
      <p:sp>
        <p:nvSpPr>
          <p:cNvPr id="3" name="Rectangle 2"/>
          <p:cNvSpPr/>
          <p:nvPr/>
        </p:nvSpPr>
        <p:spPr>
          <a:xfrm>
            <a:off x="3048000" y="3105835"/>
            <a:ext cx="3095367" cy="459655"/>
          </a:xfrm>
          <a:prstGeom prst="rect">
            <a:avLst/>
          </a:prstGeom>
          <a:solidFill>
            <a:schemeClr val="bg1">
              <a:alpha val="50000"/>
            </a:schemeClr>
          </a:solidFill>
        </p:spPr>
        <p:txBody>
          <a:bodyPr vert="horz" lIns="91440" tIns="45720" rIns="91440" bIns="45720" rtlCol="0">
            <a:normAutofit fontScale="92500" lnSpcReduction="20000"/>
          </a:bodyPr>
          <a:lstStyle/>
          <a:p>
            <a:pPr>
              <a:lnSpc>
                <a:spcPct val="90000"/>
              </a:lnSpc>
              <a:spcBef>
                <a:spcPts val="1000"/>
              </a:spcBef>
              <a:buFont typeface="Arial" panose="020B0604020202020204" pitchFamily="34" charset="0"/>
              <a:buNone/>
            </a:pPr>
            <a:r>
              <a:rPr lang="en-US" sz="1200" dirty="0" smtClean="0">
                <a:latin typeface="+mj-lt"/>
              </a:rPr>
              <a:t>Offers </a:t>
            </a:r>
            <a:r>
              <a:rPr lang="en-US" sz="1200" dirty="0">
                <a:latin typeface="+mj-lt"/>
              </a:rPr>
              <a:t>confidential counseling and other tools and resources to help </a:t>
            </a:r>
            <a:r>
              <a:rPr lang="en-US" sz="1200" dirty="0" smtClean="0">
                <a:latin typeface="+mj-lt"/>
              </a:rPr>
              <a:t>you 24 hours a day, seven days a week and 365 days a year.</a:t>
            </a:r>
            <a:endParaRPr lang="en-US" sz="1200" dirty="0">
              <a:latin typeface="+mj-lt"/>
            </a:endParaRPr>
          </a:p>
        </p:txBody>
      </p:sp>
      <p:sp>
        <p:nvSpPr>
          <p:cNvPr id="14" name="Rectangle 13"/>
          <p:cNvSpPr/>
          <p:nvPr/>
        </p:nvSpPr>
        <p:spPr>
          <a:xfrm>
            <a:off x="315061" y="2771065"/>
            <a:ext cx="849368" cy="3652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dirty="0" smtClean="0"/>
              <a:t>Note</a:t>
            </a:r>
            <a:endParaRPr lang="en-US" sz="1050" dirty="0"/>
          </a:p>
        </p:txBody>
      </p:sp>
      <p:sp>
        <p:nvSpPr>
          <p:cNvPr id="15" name="Rectangle 14"/>
          <p:cNvSpPr/>
          <p:nvPr/>
        </p:nvSpPr>
        <p:spPr>
          <a:xfrm>
            <a:off x="6350000" y="2794000"/>
            <a:ext cx="2667000" cy="110549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updated</a:t>
            </a:r>
          </a:p>
        </p:txBody>
      </p:sp>
    </p:spTree>
    <p:custDataLst>
      <p:tags r:id="rId1"/>
    </p:custDataLst>
    <p:extLst>
      <p:ext uri="{BB962C8B-B14F-4D97-AF65-F5344CB8AC3E}">
        <p14:creationId xmlns:p14="http://schemas.microsoft.com/office/powerpoint/2010/main" val="10291221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Bonus Question</a:t>
            </a:r>
            <a:endParaRPr lang="en-US" dirty="0"/>
          </a:p>
        </p:txBody>
      </p:sp>
      <p:sp>
        <p:nvSpPr>
          <p:cNvPr id="3" name="Content Placeholder 2"/>
          <p:cNvSpPr>
            <a:spLocks noGrp="1"/>
          </p:cNvSpPr>
          <p:nvPr>
            <p:ph sz="quarter" idx="15"/>
          </p:nvPr>
        </p:nvSpPr>
        <p:spPr/>
        <p:txBody>
          <a:bodyPr/>
          <a:lstStyle/>
          <a:p>
            <a:r>
              <a:rPr lang="en-US" dirty="0" smtClean="0"/>
              <a:t>The EAP provides you with:</a:t>
            </a:r>
          </a:p>
          <a:p>
            <a:endParaRPr lang="en-US" dirty="0" smtClean="0"/>
          </a:p>
          <a:p>
            <a:r>
              <a:rPr lang="en-US" b="1" u="sng" dirty="0" smtClean="0"/>
              <a:t>Unlimited access 24 hours a day, seven days a week, 365 days a year.</a:t>
            </a:r>
          </a:p>
          <a:p>
            <a:r>
              <a:rPr lang="en-US" dirty="0" smtClean="0"/>
              <a:t>Access seven days a week from 9:00 A.M. to 9:00 P.M.</a:t>
            </a:r>
          </a:p>
          <a:p>
            <a:r>
              <a:rPr lang="en-US" dirty="0" smtClean="0"/>
              <a:t>Unlimited access 24 hours a day, seven days a week except for holidays.  </a:t>
            </a:r>
            <a:endParaRPr lang="en-US" dirty="0"/>
          </a:p>
        </p:txBody>
      </p:sp>
      <p:sp>
        <p:nvSpPr>
          <p:cNvPr id="22" name="Text Placeholder 21"/>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smtClean="0"/>
              <a:t>Feedback</a:t>
            </a:r>
          </a:p>
          <a:p>
            <a:r>
              <a:rPr lang="en-US" smtClean="0"/>
              <a:t>The EAP provides you with unlimited access 24 hours a day, seven days a week, 365 days a year.  </a:t>
            </a:r>
            <a:endParaRPr lang="en-US" dirty="0"/>
          </a:p>
        </p:txBody>
      </p:sp>
      <p:sp>
        <p:nvSpPr>
          <p:cNvPr id="23" name="Text Placeholder 22"/>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33</a:t>
            </a:fld>
            <a:endParaRPr lang="en-US"/>
          </a:p>
        </p:txBody>
      </p:sp>
      <p:sp>
        <p:nvSpPr>
          <p:cNvPr id="24" name="Text Placeholder 23"/>
          <p:cNvSpPr>
            <a:spLocks noGrp="1"/>
          </p:cNvSpPr>
          <p:nvPr>
            <p:ph type="body" sz="quarter" idx="20"/>
          </p:nvPr>
        </p:nvSpPr>
        <p:spPr/>
        <p:txBody>
          <a:bodyPr/>
          <a:lstStyle/>
          <a:p>
            <a:r>
              <a:rPr lang="en-US" dirty="0" smtClean="0"/>
              <a:t>14</a:t>
            </a:r>
            <a:endParaRPr lang="en-US" dirty="0"/>
          </a:p>
        </p:txBody>
      </p:sp>
      <p:sp>
        <p:nvSpPr>
          <p:cNvPr id="10" name="TextBox 9"/>
          <p:cNvSpPr txBox="1"/>
          <p:nvPr/>
        </p:nvSpPr>
        <p:spPr>
          <a:xfrm>
            <a:off x="5084356" y="2934789"/>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45876" y="2943908"/>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104998" y="3032225"/>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823312" y="2540949"/>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819795" y="3337748"/>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97119" y="2522709"/>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425635" y="3398707"/>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Tree>
    <p:custDataLst>
      <p:tags r:id="rId1"/>
    </p:custDataLst>
    <p:extLst>
      <p:ext uri="{BB962C8B-B14F-4D97-AF65-F5344CB8AC3E}">
        <p14:creationId xmlns:p14="http://schemas.microsoft.com/office/powerpoint/2010/main" val="22850451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lstStyle/>
          <a:p>
            <a:r>
              <a:rPr lang="en-US" smtClean="0"/>
              <a:t>Commuter Spending Accounts</a:t>
            </a:r>
          </a:p>
          <a:p>
            <a:endParaRPr lang="en-US" dirty="0"/>
          </a:p>
        </p:txBody>
      </p:sp>
      <p:pic>
        <p:nvPicPr>
          <p:cNvPr id="2" name="Content Placeholder 1"/>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l="-341" t="-260" r="1350" b="14588"/>
          <a:stretch/>
        </p:blipFill>
        <p:spPr>
          <a:xfrm>
            <a:off x="164985" y="572467"/>
            <a:ext cx="5981815" cy="3393108"/>
          </a:xfrm>
        </p:spPr>
      </p:pic>
      <p:sp>
        <p:nvSpPr>
          <p:cNvPr id="13" name="Text Placeholder 12"/>
          <p:cNvSpPr>
            <a:spLocks noGrp="1"/>
          </p:cNvSpPr>
          <p:nvPr>
            <p:ph type="body" sz="quarter" idx="16"/>
          </p:nvPr>
        </p:nvSpPr>
        <p:spPr/>
        <p:txBody>
          <a:bodyPr/>
          <a:lstStyle/>
          <a:p>
            <a:r>
              <a:rPr lang="en-US" dirty="0"/>
              <a:t>The commuter spending accounts allow you to save money for eligible </a:t>
            </a:r>
            <a:r>
              <a:rPr lang="en-US" dirty="0" smtClean="0"/>
              <a:t>transportation </a:t>
            </a:r>
            <a:r>
              <a:rPr lang="en-US" dirty="0"/>
              <a:t>and parking expenses with </a:t>
            </a:r>
            <a:r>
              <a:rPr lang="en-US" dirty="0" smtClean="0"/>
              <a:t>pre-tax </a:t>
            </a:r>
            <a:r>
              <a:rPr lang="en-US" dirty="0"/>
              <a:t>money on a monthly basis.  The IRS limits the amount you may contribute to each spending </a:t>
            </a:r>
            <a:r>
              <a:rPr lang="en-US" dirty="0" smtClean="0"/>
              <a:t>account to $265 for 2019. Limits </a:t>
            </a:r>
            <a:r>
              <a:rPr lang="en-US" dirty="0"/>
              <a:t>are determined each year by the IRS. </a:t>
            </a:r>
          </a:p>
        </p:txBody>
      </p:sp>
      <p:sp>
        <p:nvSpPr>
          <p:cNvPr id="14" name="Text Placeholder 13"/>
          <p:cNvSpPr>
            <a:spLocks noGrp="1"/>
          </p:cNvSpPr>
          <p:nvPr>
            <p:ph type="body" sz="quarter" idx="17"/>
          </p:nvPr>
        </p:nvSpPr>
        <p:spPr/>
        <p:txBody>
          <a:bodyPr/>
          <a:lstStyle/>
          <a:p>
            <a:r>
              <a:rPr lang="en-US" dirty="0" smtClean="0"/>
              <a:t>Details</a:t>
            </a:r>
          </a:p>
          <a:p>
            <a:r>
              <a:rPr lang="en-US" dirty="0"/>
              <a:t>https://spark.thorntontomasetti.com/docs/DOC-11227</a:t>
            </a:r>
            <a:endParaRPr lang="en-US" dirty="0" smtClean="0"/>
          </a:p>
          <a:p>
            <a:endParaRPr lang="en-US" dirty="0" smtClean="0"/>
          </a:p>
        </p:txBody>
      </p:sp>
      <p:sp>
        <p:nvSpPr>
          <p:cNvPr id="15" name="Text Placeholder 14"/>
          <p:cNvSpPr>
            <a:spLocks noGrp="1"/>
          </p:cNvSpPr>
          <p:nvPr>
            <p:ph type="body" sz="quarter" idx="18"/>
          </p:nvPr>
        </p:nvSpPr>
        <p:spPr/>
        <p:txBody>
          <a:bodyPr>
            <a:normAutofit fontScale="92500" lnSpcReduction="10000"/>
          </a:bodyPr>
          <a:lstStyle/>
          <a:p>
            <a:r>
              <a:rPr lang="en-US" b="1" dirty="0" smtClean="0"/>
              <a:t>Commuter Transit </a:t>
            </a:r>
          </a:p>
          <a:p>
            <a:r>
              <a:rPr lang="en-US" dirty="0"/>
              <a:t>You may contribute up to $</a:t>
            </a:r>
            <a:r>
              <a:rPr lang="en-US" dirty="0" smtClean="0"/>
              <a:t>265 </a:t>
            </a:r>
            <a:r>
              <a:rPr lang="en-US" dirty="0"/>
              <a:t>a month on a pre-tax basis into a commuter transit plan. You may also </a:t>
            </a:r>
            <a:r>
              <a:rPr lang="en-US" dirty="0" smtClean="0"/>
              <a:t>make </a:t>
            </a:r>
            <a:r>
              <a:rPr lang="en-US" dirty="0"/>
              <a:t>post-tax contributions if your monthly commuting expense exceeds $</a:t>
            </a:r>
            <a:r>
              <a:rPr lang="en-US" dirty="0" smtClean="0"/>
              <a:t>265. The </a:t>
            </a:r>
            <a:r>
              <a:rPr lang="en-US" dirty="0"/>
              <a:t>account is used to </a:t>
            </a:r>
            <a:r>
              <a:rPr lang="en-US" dirty="0" smtClean="0"/>
              <a:t>pay </a:t>
            </a:r>
            <a:r>
              <a:rPr lang="en-US" dirty="0"/>
              <a:t>for eligible mass transit or </a:t>
            </a:r>
            <a:r>
              <a:rPr lang="en-US" dirty="0" smtClean="0"/>
              <a:t>vanpool expenses </a:t>
            </a:r>
            <a:r>
              <a:rPr lang="en-US" dirty="0"/>
              <a:t>associated with travel to and from work, including </a:t>
            </a:r>
            <a:r>
              <a:rPr lang="en-US" dirty="0" smtClean="0"/>
              <a:t>ferry, bus</a:t>
            </a:r>
            <a:r>
              <a:rPr lang="en-US" dirty="0"/>
              <a:t>, train or subway.</a:t>
            </a:r>
            <a:endParaRPr lang="en-US" dirty="0" smtClean="0"/>
          </a:p>
          <a:p>
            <a:r>
              <a:rPr lang="en-US" dirty="0" smtClean="0"/>
              <a:t>This deduction amount is withheld from the first paycheck of each month. </a:t>
            </a:r>
          </a:p>
          <a:p>
            <a:r>
              <a:rPr lang="en-US" b="1" dirty="0" smtClean="0"/>
              <a:t>Qualified Parking</a:t>
            </a:r>
          </a:p>
          <a:p>
            <a:r>
              <a:rPr lang="en-US" dirty="0"/>
              <a:t>You may contribute up to $</a:t>
            </a:r>
            <a:r>
              <a:rPr lang="en-US" dirty="0" smtClean="0"/>
              <a:t>265 </a:t>
            </a:r>
            <a:r>
              <a:rPr lang="en-US" dirty="0"/>
              <a:t>per month on a pre-tax basis into a qualified parking plan.  The account is </a:t>
            </a:r>
            <a:r>
              <a:rPr lang="en-US" dirty="0" smtClean="0"/>
              <a:t>used </a:t>
            </a:r>
            <a:r>
              <a:rPr lang="en-US" dirty="0"/>
              <a:t>to pay for eligible parking expenses either near your place of employment or at a location from which </a:t>
            </a:r>
            <a:r>
              <a:rPr lang="en-US" dirty="0" smtClean="0"/>
              <a:t>you </a:t>
            </a:r>
            <a:r>
              <a:rPr lang="en-US" dirty="0"/>
              <a:t>commute to work via mass transit or </a:t>
            </a:r>
            <a:r>
              <a:rPr lang="en-US" dirty="0" smtClean="0"/>
              <a:t>vanpool.</a:t>
            </a:r>
          </a:p>
          <a:p>
            <a:r>
              <a:rPr lang="en-US" dirty="0" smtClean="0"/>
              <a:t>This deduction amount is withheld from the second paycheck of each month. </a:t>
            </a:r>
          </a:p>
          <a:p>
            <a:endParaRPr lang="en-US" dirty="0"/>
          </a:p>
        </p:txBody>
      </p:sp>
      <p:sp>
        <p:nvSpPr>
          <p:cNvPr id="16" name="Text Placeholder 15"/>
          <p:cNvSpPr>
            <a:spLocks noGrp="1"/>
          </p:cNvSpPr>
          <p:nvPr>
            <p:ph type="body" sz="quarter" idx="19"/>
          </p:nvPr>
        </p:nvSpPr>
        <p:spPr/>
        <p:txBody>
          <a:bodyPr/>
          <a:lstStyle/>
          <a:p>
            <a:r>
              <a:rPr lang="en-US" dirty="0" smtClean="0"/>
              <a:t>Next</a:t>
            </a:r>
            <a:endParaRPr lang="en-US" dirty="0"/>
          </a:p>
        </p:txBody>
      </p:sp>
      <p:sp>
        <p:nvSpPr>
          <p:cNvPr id="9" name="Slide Number Placeholder 8"/>
          <p:cNvSpPr>
            <a:spLocks noGrp="1"/>
          </p:cNvSpPr>
          <p:nvPr>
            <p:ph type="sldNum" sz="quarter" idx="4"/>
          </p:nvPr>
        </p:nvSpPr>
        <p:spPr/>
        <p:txBody>
          <a:bodyPr/>
          <a:lstStyle/>
          <a:p>
            <a:fld id="{FB5D49FC-4A13-44F7-92C8-60745AD235C0}" type="slidenum">
              <a:rPr lang="en-US" smtClean="0"/>
              <a:pPr/>
              <a:t>34</a:t>
            </a:fld>
            <a:endParaRPr lang="en-US"/>
          </a:p>
        </p:txBody>
      </p:sp>
      <p:sp>
        <p:nvSpPr>
          <p:cNvPr id="17" name="Text Placeholder 16"/>
          <p:cNvSpPr>
            <a:spLocks noGrp="1"/>
          </p:cNvSpPr>
          <p:nvPr>
            <p:ph type="body" sz="quarter" idx="20"/>
          </p:nvPr>
        </p:nvSpPr>
        <p:spPr>
          <a:xfrm>
            <a:off x="11329851" y="178931"/>
            <a:ext cx="661358" cy="375270"/>
          </a:xfrm>
        </p:spPr>
        <p:txBody>
          <a:bodyPr>
            <a:normAutofit/>
          </a:bodyPr>
          <a:lstStyle/>
          <a:p>
            <a:r>
              <a:rPr lang="en-US" dirty="0" smtClean="0"/>
              <a:t>5-5</a:t>
            </a:r>
            <a:endParaRPr lang="en-US" dirty="0"/>
          </a:p>
        </p:txBody>
      </p:sp>
      <p:sp>
        <p:nvSpPr>
          <p:cNvPr id="20" name="Rectangle 19"/>
          <p:cNvSpPr/>
          <p:nvPr/>
        </p:nvSpPr>
        <p:spPr>
          <a:xfrm>
            <a:off x="197627" y="1554241"/>
            <a:ext cx="925384" cy="4061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Commuter Transit</a:t>
            </a:r>
          </a:p>
        </p:txBody>
      </p:sp>
      <p:sp>
        <p:nvSpPr>
          <p:cNvPr id="21" name="Rectangle 20"/>
          <p:cNvSpPr/>
          <p:nvPr/>
        </p:nvSpPr>
        <p:spPr>
          <a:xfrm>
            <a:off x="197627" y="2047199"/>
            <a:ext cx="925384" cy="4061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a:t>Qualified Parking</a:t>
            </a:r>
          </a:p>
        </p:txBody>
      </p:sp>
      <p:sp>
        <p:nvSpPr>
          <p:cNvPr id="10" name="Rectangle 9"/>
          <p:cNvSpPr/>
          <p:nvPr/>
        </p:nvSpPr>
        <p:spPr>
          <a:xfrm>
            <a:off x="2368732" y="2446987"/>
            <a:ext cx="3774636" cy="646331"/>
          </a:xfrm>
          <a:prstGeom prst="rect">
            <a:avLst/>
          </a:prstGeom>
          <a:solidFill>
            <a:schemeClr val="bg1">
              <a:alpha val="50000"/>
            </a:schemeClr>
          </a:solidFill>
        </p:spPr>
        <p:txBody>
          <a:bodyPr wrap="square">
            <a:spAutoFit/>
          </a:bodyPr>
          <a:lstStyle/>
          <a:p>
            <a:r>
              <a:rPr lang="en-US" sz="1200" dirty="0"/>
              <a:t>You may contribute up to $</a:t>
            </a:r>
            <a:r>
              <a:rPr lang="en-US" sz="1200" dirty="0" smtClean="0"/>
              <a:t>265 </a:t>
            </a:r>
            <a:r>
              <a:rPr lang="en-US" sz="1200" dirty="0"/>
              <a:t>a month </a:t>
            </a:r>
            <a:r>
              <a:rPr lang="en-US" sz="1200" dirty="0" smtClean="0"/>
              <a:t>each on </a:t>
            </a:r>
            <a:r>
              <a:rPr lang="en-US" sz="1200" dirty="0"/>
              <a:t>a pre-tax basis into a commuter transit </a:t>
            </a:r>
            <a:r>
              <a:rPr lang="en-US" sz="1200" dirty="0" smtClean="0"/>
              <a:t>plan and a qualified </a:t>
            </a:r>
            <a:r>
              <a:rPr lang="en-US" sz="1200" dirty="0"/>
              <a:t>parking plan. </a:t>
            </a:r>
          </a:p>
        </p:txBody>
      </p:sp>
      <p:sp>
        <p:nvSpPr>
          <p:cNvPr id="18" name="Rectangle 17"/>
          <p:cNvSpPr/>
          <p:nvPr/>
        </p:nvSpPr>
        <p:spPr>
          <a:xfrm>
            <a:off x="197627" y="2922729"/>
            <a:ext cx="925384" cy="4061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Details</a:t>
            </a:r>
          </a:p>
          <a:p>
            <a:pPr algn="ctr"/>
            <a:r>
              <a:rPr lang="en-US" sz="1100" dirty="0" smtClean="0"/>
              <a:t>Transit</a:t>
            </a:r>
            <a:endParaRPr lang="en-US" sz="1100" dirty="0"/>
          </a:p>
        </p:txBody>
      </p:sp>
      <p:sp>
        <p:nvSpPr>
          <p:cNvPr id="3" name="Rectangle 2"/>
          <p:cNvSpPr/>
          <p:nvPr/>
        </p:nvSpPr>
        <p:spPr>
          <a:xfrm>
            <a:off x="6954851" y="3482975"/>
            <a:ext cx="2048933" cy="4826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Deduction timing still true?</a:t>
            </a:r>
          </a:p>
        </p:txBody>
      </p:sp>
      <p:sp>
        <p:nvSpPr>
          <p:cNvPr id="4" name="Rectangle 3"/>
          <p:cNvSpPr/>
          <p:nvPr/>
        </p:nvSpPr>
        <p:spPr>
          <a:xfrm>
            <a:off x="9466958" y="4521076"/>
            <a:ext cx="2725042" cy="1954381"/>
          </a:xfrm>
          <a:prstGeom prst="rect">
            <a:avLst/>
          </a:prstGeom>
        </p:spPr>
        <p:txBody>
          <a:bodyPr wrap="square">
            <a:spAutoFit/>
          </a:bodyPr>
          <a:lstStyle/>
          <a:p>
            <a:r>
              <a:rPr lang="en-US" sz="1100" dirty="0"/>
              <a:t>BRI (Benefits Resource Inc.) manages our FSA and Commuter Benefits as of January 1, 2019. </a:t>
            </a:r>
          </a:p>
          <a:p>
            <a:r>
              <a:rPr lang="en-US" sz="1100" dirty="0"/>
              <a:t> </a:t>
            </a:r>
          </a:p>
          <a:p>
            <a:r>
              <a:rPr lang="en-US" sz="1100" dirty="0"/>
              <a:t>You can visit their website at www.Benefitresource.com information and tools to: </a:t>
            </a:r>
          </a:p>
          <a:p>
            <a:r>
              <a:rPr lang="en-US" sz="1100" dirty="0"/>
              <a:t> Review your spending account balances </a:t>
            </a:r>
          </a:p>
          <a:p>
            <a:r>
              <a:rPr lang="en-US" sz="1100" dirty="0"/>
              <a:t> Review claims status </a:t>
            </a:r>
          </a:p>
          <a:p>
            <a:r>
              <a:rPr lang="en-US" sz="1100" dirty="0"/>
              <a:t> View your statements </a:t>
            </a:r>
            <a:endParaRPr lang="en-US" sz="1100" dirty="0" smtClean="0"/>
          </a:p>
        </p:txBody>
      </p:sp>
      <p:sp>
        <p:nvSpPr>
          <p:cNvPr id="19" name="Rectangle 18"/>
          <p:cNvSpPr/>
          <p:nvPr/>
        </p:nvSpPr>
        <p:spPr>
          <a:xfrm>
            <a:off x="197627" y="2478439"/>
            <a:ext cx="925384" cy="4061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BRI</a:t>
            </a:r>
            <a:endParaRPr lang="en-US" sz="1100" dirty="0"/>
          </a:p>
        </p:txBody>
      </p:sp>
      <p:sp>
        <p:nvSpPr>
          <p:cNvPr id="22" name="Text Placeholder 1"/>
          <p:cNvSpPr txBox="1">
            <a:spLocks/>
          </p:cNvSpPr>
          <p:nvPr/>
        </p:nvSpPr>
        <p:spPr>
          <a:xfrm>
            <a:off x="99318" y="582643"/>
            <a:ext cx="5985537" cy="457200"/>
          </a:xfrm>
          <a:prstGeom prst="rect">
            <a:avLst/>
          </a:prstGeom>
          <a:solidFill>
            <a:schemeClr val="bg1">
              <a:alpha val="50000"/>
            </a:schemeClr>
          </a:solidFill>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Transit and Parking</a:t>
            </a:r>
            <a:endParaRPr lang="en-US" dirty="0"/>
          </a:p>
        </p:txBody>
      </p:sp>
    </p:spTree>
    <p:custDataLst>
      <p:tags r:id="rId1"/>
    </p:custDataLst>
    <p:extLst>
      <p:ext uri="{BB962C8B-B14F-4D97-AF65-F5344CB8AC3E}">
        <p14:creationId xmlns:p14="http://schemas.microsoft.com/office/powerpoint/2010/main" val="5718311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Bonus Question</a:t>
            </a:r>
            <a:endParaRPr lang="en-US" dirty="0"/>
          </a:p>
        </p:txBody>
      </p:sp>
      <p:sp>
        <p:nvSpPr>
          <p:cNvPr id="3" name="Content Placeholder 2"/>
          <p:cNvSpPr>
            <a:spLocks noGrp="1"/>
          </p:cNvSpPr>
          <p:nvPr>
            <p:ph sz="quarter" idx="15"/>
          </p:nvPr>
        </p:nvSpPr>
        <p:spPr/>
        <p:txBody>
          <a:bodyPr/>
          <a:lstStyle/>
          <a:p>
            <a:r>
              <a:rPr lang="en-US" dirty="0" smtClean="0"/>
              <a:t>Fill in the blank.</a:t>
            </a:r>
          </a:p>
          <a:p>
            <a:r>
              <a:rPr lang="en-US" dirty="0" smtClean="0"/>
              <a:t>You may have a Commuter Transit Plan and Qualified Parking plan and can contribute _____ per month each in pre-tax dollars.</a:t>
            </a:r>
          </a:p>
          <a:p>
            <a:endParaRPr lang="en-US" dirty="0" smtClean="0"/>
          </a:p>
          <a:p>
            <a:r>
              <a:rPr lang="en-US" b="1" u="sng" dirty="0" smtClean="0"/>
              <a:t>$265</a:t>
            </a:r>
          </a:p>
          <a:p>
            <a:r>
              <a:rPr lang="en-US" dirty="0" smtClean="0"/>
              <a:t>$290</a:t>
            </a:r>
          </a:p>
          <a:p>
            <a:r>
              <a:rPr lang="en-US" dirty="0" smtClean="0"/>
              <a:t>$500</a:t>
            </a:r>
            <a:endParaRPr lang="en-US" dirty="0"/>
          </a:p>
        </p:txBody>
      </p:sp>
      <p:sp>
        <p:nvSpPr>
          <p:cNvPr id="22" name="Text Placeholder 21"/>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smtClean="0"/>
              <a:t>Feedback</a:t>
            </a:r>
          </a:p>
          <a:p>
            <a:r>
              <a:rPr lang="en-US" dirty="0"/>
              <a:t>You may contribute up to $</a:t>
            </a:r>
            <a:r>
              <a:rPr lang="en-US" dirty="0" smtClean="0"/>
              <a:t>265 </a:t>
            </a:r>
            <a:r>
              <a:rPr lang="en-US" dirty="0"/>
              <a:t>a month each on a pre-tax basis into a commuter transit plan and a qualified parking plan. </a:t>
            </a:r>
          </a:p>
        </p:txBody>
      </p:sp>
      <p:sp>
        <p:nvSpPr>
          <p:cNvPr id="7" name="Text Placeholder 6"/>
          <p:cNvSpPr>
            <a:spLocks noGrp="1"/>
          </p:cNvSpPr>
          <p:nvPr>
            <p:ph type="body" sz="quarter" idx="19"/>
          </p:nvPr>
        </p:nvSpPr>
        <p:spPr/>
        <p:txBody>
          <a:bodyPr/>
          <a:lstStyle/>
          <a:p>
            <a:r>
              <a:rPr lang="en-US" smtClean="0"/>
              <a:t>Back to Floor choices</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pPr/>
              <a:t>35</a:t>
            </a:fld>
            <a:endParaRPr lang="en-US"/>
          </a:p>
        </p:txBody>
      </p:sp>
      <p:sp>
        <p:nvSpPr>
          <p:cNvPr id="23" name="Text Placeholder 22"/>
          <p:cNvSpPr>
            <a:spLocks noGrp="1"/>
          </p:cNvSpPr>
          <p:nvPr>
            <p:ph type="body" sz="quarter" idx="20"/>
          </p:nvPr>
        </p:nvSpPr>
        <p:spPr/>
        <p:txBody>
          <a:bodyPr/>
          <a:lstStyle/>
          <a:p>
            <a:r>
              <a:rPr lang="en-US" dirty="0" smtClean="0"/>
              <a:t>16</a:t>
            </a:r>
            <a:endParaRPr lang="en-US" dirty="0"/>
          </a:p>
        </p:txBody>
      </p:sp>
      <p:sp>
        <p:nvSpPr>
          <p:cNvPr id="10" name="TextBox 9"/>
          <p:cNvSpPr txBox="1"/>
          <p:nvPr/>
        </p:nvSpPr>
        <p:spPr>
          <a:xfrm>
            <a:off x="5084356" y="2934789"/>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45876" y="2943908"/>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104998" y="3032225"/>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823312" y="2540949"/>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819795" y="3337748"/>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97119" y="2522709"/>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425635" y="3398707"/>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
        <p:nvSpPr>
          <p:cNvPr id="4" name="Rectangle 3"/>
          <p:cNvSpPr/>
          <p:nvPr/>
        </p:nvSpPr>
        <p:spPr>
          <a:xfrm>
            <a:off x="6680290" y="849941"/>
            <a:ext cx="4504266" cy="267546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smtClean="0"/>
              <a:t>Is this accurate? Is it 265 each?</a:t>
            </a:r>
          </a:p>
        </p:txBody>
      </p:sp>
    </p:spTree>
    <p:custDataLst>
      <p:tags r:id="rId1"/>
    </p:custDataLst>
    <p:extLst>
      <p:ext uri="{BB962C8B-B14F-4D97-AF65-F5344CB8AC3E}">
        <p14:creationId xmlns:p14="http://schemas.microsoft.com/office/powerpoint/2010/main" val="713056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Tuition Reimbursement</a:t>
            </a:r>
            <a:endParaRPr lang="en-US" dirty="0"/>
          </a:p>
        </p:txBody>
      </p:sp>
      <p:pic>
        <p:nvPicPr>
          <p:cNvPr id="10" name="Content Placeholder 9"/>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b="20887"/>
          <a:stretch/>
        </p:blipFill>
        <p:spPr>
          <a:xfrm>
            <a:off x="164985" y="563572"/>
            <a:ext cx="5978382" cy="3376931"/>
          </a:xfrm>
        </p:spPr>
      </p:pic>
      <p:sp>
        <p:nvSpPr>
          <p:cNvPr id="4" name="Text Placeholder 3"/>
          <p:cNvSpPr>
            <a:spLocks noGrp="1"/>
          </p:cNvSpPr>
          <p:nvPr>
            <p:ph type="body" sz="quarter" idx="16"/>
          </p:nvPr>
        </p:nvSpPr>
        <p:spPr/>
        <p:txBody>
          <a:bodyPr/>
          <a:lstStyle/>
          <a:p>
            <a:r>
              <a:rPr lang="en-US" dirty="0" smtClean="0"/>
              <a:t>The company will reimburse employees up to $6,000 for tuition, books and fees per calendar year. Courses must be approved prior to enrollment, and the reimbursement form must be signed by an office director. </a:t>
            </a:r>
            <a:endParaRPr lang="en-US" dirty="0"/>
          </a:p>
        </p:txBody>
      </p:sp>
      <p:sp>
        <p:nvSpPr>
          <p:cNvPr id="14" name="Text Placeholder 13"/>
          <p:cNvSpPr>
            <a:spLocks noGrp="1"/>
          </p:cNvSpPr>
          <p:nvPr>
            <p:ph type="body" sz="quarter" idx="17"/>
          </p:nvPr>
        </p:nvSpPr>
        <p:spPr/>
        <p:txBody>
          <a:bodyPr/>
          <a:lstStyle/>
          <a:p>
            <a:r>
              <a:rPr lang="en-US" dirty="0"/>
              <a:t>https://spark.thorntontomasetti.com/docs/DOC-2440</a:t>
            </a:r>
          </a:p>
        </p:txBody>
      </p:sp>
      <p:sp>
        <p:nvSpPr>
          <p:cNvPr id="15" name="Text Placeholder 14"/>
          <p:cNvSpPr>
            <a:spLocks noGrp="1"/>
          </p:cNvSpPr>
          <p:nvPr>
            <p:ph type="body" sz="quarter" idx="18"/>
          </p:nvPr>
        </p:nvSpPr>
        <p:spPr/>
        <p:txBody>
          <a:bodyPr/>
          <a:lstStyle/>
          <a:p>
            <a:endParaRPr lang="en-US" dirty="0"/>
          </a:p>
        </p:txBody>
      </p:sp>
      <p:sp>
        <p:nvSpPr>
          <p:cNvPr id="16" name="Text Placeholder 15"/>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36</a:t>
            </a:fld>
            <a:endParaRPr lang="en-US"/>
          </a:p>
        </p:txBody>
      </p:sp>
      <p:sp>
        <p:nvSpPr>
          <p:cNvPr id="17" name="Text Placeholder 16"/>
          <p:cNvSpPr>
            <a:spLocks noGrp="1"/>
          </p:cNvSpPr>
          <p:nvPr>
            <p:ph type="body" sz="quarter" idx="20"/>
          </p:nvPr>
        </p:nvSpPr>
        <p:spPr/>
        <p:txBody>
          <a:bodyPr/>
          <a:lstStyle/>
          <a:p>
            <a:r>
              <a:rPr lang="en-US" dirty="0" smtClean="0"/>
              <a:t>5-6</a:t>
            </a:r>
            <a:endParaRPr lang="en-US" dirty="0"/>
          </a:p>
        </p:txBody>
      </p:sp>
      <p:sp>
        <p:nvSpPr>
          <p:cNvPr id="12" name="Rectangle 11"/>
          <p:cNvSpPr/>
          <p:nvPr/>
        </p:nvSpPr>
        <p:spPr>
          <a:xfrm>
            <a:off x="2989005" y="2582346"/>
            <a:ext cx="3154362" cy="1015663"/>
          </a:xfrm>
          <a:prstGeom prst="rect">
            <a:avLst/>
          </a:prstGeom>
          <a:solidFill>
            <a:schemeClr val="bg1">
              <a:alpha val="50000"/>
            </a:schemeClr>
          </a:solidFill>
        </p:spPr>
        <p:txBody>
          <a:bodyPr wrap="square">
            <a:spAutoFit/>
          </a:bodyPr>
          <a:lstStyle/>
          <a:p>
            <a:pPr marL="171450" indent="-171450">
              <a:buFont typeface="Arial" panose="020B0604020202020204" pitchFamily="34" charset="0"/>
              <a:buChar char="•"/>
            </a:pPr>
            <a:r>
              <a:rPr lang="en-US" sz="1200" dirty="0"/>
              <a:t>Up to $6000 per calendar year</a:t>
            </a:r>
            <a:r>
              <a:rPr lang="en-US" sz="1200" dirty="0" smtClean="0"/>
              <a:t>.</a:t>
            </a:r>
          </a:p>
          <a:p>
            <a:pPr marL="171450" indent="-171450">
              <a:buFont typeface="Arial" panose="020B0604020202020204" pitchFamily="34" charset="0"/>
              <a:buChar char="•"/>
            </a:pPr>
            <a:r>
              <a:rPr lang="en-US" sz="1200" dirty="0" smtClean="0"/>
              <a:t>Courses </a:t>
            </a:r>
            <a:r>
              <a:rPr lang="en-US" sz="1200" dirty="0"/>
              <a:t>must be approved prior to enrollment</a:t>
            </a:r>
            <a:r>
              <a:rPr lang="en-US" sz="1200" dirty="0" smtClean="0"/>
              <a:t>.</a:t>
            </a:r>
          </a:p>
          <a:p>
            <a:pPr marL="171450" indent="-171450">
              <a:buFont typeface="Arial" panose="020B0604020202020204" pitchFamily="34" charset="0"/>
              <a:buChar char="•"/>
            </a:pPr>
            <a:r>
              <a:rPr lang="en-US" sz="1200" dirty="0" smtClean="0"/>
              <a:t>Reimbursement </a:t>
            </a:r>
            <a:r>
              <a:rPr lang="en-US" sz="1200" dirty="0"/>
              <a:t>form must be signed by an office director.</a:t>
            </a:r>
          </a:p>
        </p:txBody>
      </p:sp>
      <p:sp>
        <p:nvSpPr>
          <p:cNvPr id="3" name="Rectangle 2"/>
          <p:cNvSpPr/>
          <p:nvPr/>
        </p:nvSpPr>
        <p:spPr>
          <a:xfrm>
            <a:off x="6841067" y="1701800"/>
            <a:ext cx="1659466" cy="101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 in current guide.  Any changes?</a:t>
            </a:r>
          </a:p>
        </p:txBody>
      </p:sp>
    </p:spTree>
    <p:custDataLst>
      <p:tags r:id="rId1"/>
    </p:custDataLst>
    <p:extLst>
      <p:ext uri="{BB962C8B-B14F-4D97-AF65-F5344CB8AC3E}">
        <p14:creationId xmlns:p14="http://schemas.microsoft.com/office/powerpoint/2010/main" val="2575165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Gym Reimbursement</a:t>
            </a:r>
            <a:endParaRPr lang="en-US" dirty="0"/>
          </a:p>
        </p:txBody>
      </p:sp>
      <p:pic>
        <p:nvPicPr>
          <p:cNvPr id="11" name="Content Placeholder 10"/>
          <p:cNvPicPr>
            <a:picLocks noGrp="1" noChangeAspect="1"/>
          </p:cNvPicPr>
          <p:nvPr>
            <p:ph sz="quarter" idx="15"/>
          </p:nvPr>
        </p:nvPicPr>
        <p:blipFill rotWithShape="1">
          <a:blip r:embed="rId3" cstate="print">
            <a:extLst>
              <a:ext uri="{28A0092B-C50C-407E-A947-70E740481C1C}">
                <a14:useLocalDpi xmlns:a14="http://schemas.microsoft.com/office/drawing/2010/main" val="0"/>
              </a:ext>
            </a:extLst>
          </a:blip>
          <a:srcRect r="4182"/>
          <a:stretch/>
        </p:blipFill>
        <p:spPr>
          <a:xfrm>
            <a:off x="157830" y="563572"/>
            <a:ext cx="5993733" cy="3397126"/>
          </a:xfrm>
        </p:spPr>
      </p:pic>
      <p:sp>
        <p:nvSpPr>
          <p:cNvPr id="4" name="Text Placeholder 3"/>
          <p:cNvSpPr>
            <a:spLocks noGrp="1"/>
          </p:cNvSpPr>
          <p:nvPr>
            <p:ph type="body" sz="quarter" idx="16"/>
          </p:nvPr>
        </p:nvSpPr>
        <p:spPr>
          <a:xfrm>
            <a:off x="6151563" y="849941"/>
            <a:ext cx="5843587" cy="885371"/>
          </a:xfrm>
          <a:solidFill>
            <a:schemeClr val="bg1">
              <a:alpha val="50000"/>
            </a:schemeClr>
          </a:solidFill>
        </p:spPr>
        <p:txBody>
          <a:bodyPr wrap="square">
            <a:spAutoFit/>
          </a:bodyPr>
          <a:lstStyle/>
          <a:p>
            <a:r>
              <a:rPr lang="en-US" dirty="0">
                <a:latin typeface="+mn-lt"/>
                <a:cs typeface="+mn-cs"/>
              </a:rPr>
              <a:t>The company reimburses up to $400 per year for employees only (not family members) for fitness club membership Fees. You are only eligible to be reimbursed once in a 12-month period. </a:t>
            </a:r>
          </a:p>
          <a:p>
            <a:endParaRPr lang="en-US" dirty="0">
              <a:latin typeface="+mn-lt"/>
              <a:cs typeface="+mn-cs"/>
            </a:endParaRPr>
          </a:p>
        </p:txBody>
      </p:sp>
      <p:sp>
        <p:nvSpPr>
          <p:cNvPr id="5" name="Text Placeholder 4"/>
          <p:cNvSpPr>
            <a:spLocks noGrp="1"/>
          </p:cNvSpPr>
          <p:nvPr>
            <p:ph type="body" sz="quarter" idx="17"/>
          </p:nvPr>
        </p:nvSpPr>
        <p:spPr>
          <a:xfrm>
            <a:off x="197627" y="4253210"/>
            <a:ext cx="2930814" cy="2222247"/>
          </a:xfrm>
        </p:spPr>
        <p:txBody>
          <a:bodyPr/>
          <a:lstStyle/>
          <a:p>
            <a:r>
              <a:rPr lang="en-US" dirty="0" smtClean="0"/>
              <a:t>Details</a:t>
            </a:r>
          </a:p>
          <a:p>
            <a:endParaRPr lang="en-US" dirty="0"/>
          </a:p>
          <a:p>
            <a:r>
              <a:rPr lang="en-US" dirty="0"/>
              <a:t>https://spark.thorntontomasetti.com/docs/DOC-2371</a:t>
            </a:r>
            <a:endParaRPr lang="en-US" dirty="0" smtClean="0"/>
          </a:p>
          <a:p>
            <a:endParaRPr lang="en-US" dirty="0"/>
          </a:p>
        </p:txBody>
      </p:sp>
      <p:sp>
        <p:nvSpPr>
          <p:cNvPr id="16" name="Text Placeholder 15"/>
          <p:cNvSpPr>
            <a:spLocks noGrp="1"/>
          </p:cNvSpPr>
          <p:nvPr>
            <p:ph type="body" sz="quarter" idx="18"/>
          </p:nvPr>
        </p:nvSpPr>
        <p:spPr/>
        <p:txBody>
          <a:bodyPr/>
          <a:lstStyle/>
          <a:p>
            <a:endParaRPr lang="en-US"/>
          </a:p>
        </p:txBody>
      </p:sp>
      <p:sp>
        <p:nvSpPr>
          <p:cNvPr id="17" name="Text Placeholder 16"/>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pPr/>
              <a:t>37</a:t>
            </a:fld>
            <a:endParaRPr lang="en-US"/>
          </a:p>
        </p:txBody>
      </p:sp>
      <p:sp>
        <p:nvSpPr>
          <p:cNvPr id="18" name="Text Placeholder 17"/>
          <p:cNvSpPr>
            <a:spLocks noGrp="1"/>
          </p:cNvSpPr>
          <p:nvPr>
            <p:ph type="body" sz="quarter" idx="20"/>
          </p:nvPr>
        </p:nvSpPr>
        <p:spPr/>
        <p:txBody>
          <a:bodyPr/>
          <a:lstStyle/>
          <a:p>
            <a:r>
              <a:rPr lang="en-US" dirty="0" smtClean="0"/>
              <a:t>5-7</a:t>
            </a:r>
            <a:endParaRPr lang="en-US" dirty="0"/>
          </a:p>
        </p:txBody>
      </p:sp>
      <p:sp>
        <p:nvSpPr>
          <p:cNvPr id="10" name="Rectangle 9"/>
          <p:cNvSpPr/>
          <p:nvPr/>
        </p:nvSpPr>
        <p:spPr>
          <a:xfrm>
            <a:off x="197627" y="3412260"/>
            <a:ext cx="925384" cy="4061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Details</a:t>
            </a:r>
            <a:endParaRPr lang="en-US" sz="1100" dirty="0"/>
          </a:p>
        </p:txBody>
      </p:sp>
      <p:sp>
        <p:nvSpPr>
          <p:cNvPr id="12" name="Rectangle 11"/>
          <p:cNvSpPr/>
          <p:nvPr/>
        </p:nvSpPr>
        <p:spPr>
          <a:xfrm>
            <a:off x="2376927" y="2950595"/>
            <a:ext cx="3774636" cy="461665"/>
          </a:xfrm>
          <a:prstGeom prst="rect">
            <a:avLst/>
          </a:prstGeom>
          <a:solidFill>
            <a:schemeClr val="bg1">
              <a:alpha val="50000"/>
            </a:schemeClr>
          </a:solidFill>
        </p:spPr>
        <p:txBody>
          <a:bodyPr wrap="square">
            <a:spAutoFit/>
          </a:bodyPr>
          <a:lstStyle/>
          <a:p>
            <a:r>
              <a:rPr lang="en-US" sz="1200" dirty="0"/>
              <a:t>Expenses for fitness classes such as yoga, </a:t>
            </a:r>
            <a:r>
              <a:rPr lang="en-US" sz="1200" dirty="0" err="1"/>
              <a:t>pilates</a:t>
            </a:r>
            <a:r>
              <a:rPr lang="en-US" sz="1200" dirty="0"/>
              <a:t>, kickboxing etc. may also be included.</a:t>
            </a:r>
          </a:p>
        </p:txBody>
      </p:sp>
      <p:sp>
        <p:nvSpPr>
          <p:cNvPr id="13" name="Rectangle 12"/>
          <p:cNvSpPr/>
          <p:nvPr/>
        </p:nvSpPr>
        <p:spPr>
          <a:xfrm>
            <a:off x="6841067" y="1701800"/>
            <a:ext cx="1659466" cy="1016000"/>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Not in current guide.  Any changes?</a:t>
            </a:r>
          </a:p>
        </p:txBody>
      </p:sp>
    </p:spTree>
    <p:custDataLst>
      <p:tags r:id="rId1"/>
    </p:custDataLst>
    <p:extLst>
      <p:ext uri="{BB962C8B-B14F-4D97-AF65-F5344CB8AC3E}">
        <p14:creationId xmlns:p14="http://schemas.microsoft.com/office/powerpoint/2010/main" val="10155351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smtClean="0"/>
              <a:t>Bonus Question</a:t>
            </a:r>
            <a:endParaRPr lang="en-US" dirty="0"/>
          </a:p>
        </p:txBody>
      </p:sp>
      <p:sp>
        <p:nvSpPr>
          <p:cNvPr id="3" name="Content Placeholder 2"/>
          <p:cNvSpPr>
            <a:spLocks noGrp="1"/>
          </p:cNvSpPr>
          <p:nvPr>
            <p:ph sz="quarter" idx="15"/>
          </p:nvPr>
        </p:nvSpPr>
        <p:spPr/>
        <p:txBody>
          <a:bodyPr/>
          <a:lstStyle/>
          <a:p>
            <a:r>
              <a:rPr lang="en-US" dirty="0" smtClean="0"/>
              <a:t>Fill in the blank.</a:t>
            </a:r>
          </a:p>
          <a:p>
            <a:r>
              <a:rPr lang="en-US" dirty="0" smtClean="0"/>
              <a:t>You are only eligible to be reimbursed ____in a 12-month period. </a:t>
            </a:r>
          </a:p>
          <a:p>
            <a:endParaRPr lang="en-US" dirty="0" smtClean="0"/>
          </a:p>
          <a:p>
            <a:r>
              <a:rPr lang="en-US" b="1" u="sng" dirty="0" smtClean="0"/>
              <a:t>One time</a:t>
            </a:r>
          </a:p>
          <a:p>
            <a:r>
              <a:rPr lang="en-US" dirty="0" smtClean="0"/>
              <a:t>Two times</a:t>
            </a:r>
          </a:p>
          <a:p>
            <a:r>
              <a:rPr lang="en-US" dirty="0" smtClean="0"/>
              <a:t>Three times</a:t>
            </a:r>
          </a:p>
          <a:p>
            <a:endParaRPr lang="en-US" dirty="0"/>
          </a:p>
        </p:txBody>
      </p:sp>
      <p:sp>
        <p:nvSpPr>
          <p:cNvPr id="22" name="Text Placeholder 21"/>
          <p:cNvSpPr>
            <a:spLocks noGrp="1"/>
          </p:cNvSpPr>
          <p:nvPr>
            <p:ph type="body" sz="quarter" idx="16"/>
          </p:nvPr>
        </p:nvSpPr>
        <p:spPr/>
        <p:txBody>
          <a:bodyPr/>
          <a:lstStyle/>
          <a:p>
            <a:endParaRPr lang="en-US"/>
          </a:p>
        </p:txBody>
      </p:sp>
      <p:sp>
        <p:nvSpPr>
          <p:cNvPr id="5" name="Text Placeholder 4"/>
          <p:cNvSpPr>
            <a:spLocks noGrp="1"/>
          </p:cNvSpPr>
          <p:nvPr>
            <p:ph type="body" sz="quarter" idx="17"/>
          </p:nvPr>
        </p:nvSpPr>
        <p:spPr/>
        <p:txBody>
          <a:bodyPr/>
          <a:lstStyle/>
          <a:p>
            <a:r>
              <a:rPr lang="en-US"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smtClean="0"/>
              <a:t>Feedback</a:t>
            </a:r>
          </a:p>
          <a:p>
            <a:r>
              <a:rPr lang="en-US" dirty="0"/>
              <a:t>You are only eligible to be reimbursed once in a 12-month period. </a:t>
            </a:r>
          </a:p>
        </p:txBody>
      </p:sp>
      <p:sp>
        <p:nvSpPr>
          <p:cNvPr id="7" name="Text Placeholder 6"/>
          <p:cNvSpPr>
            <a:spLocks noGrp="1"/>
          </p:cNvSpPr>
          <p:nvPr>
            <p:ph type="body" sz="quarter" idx="19"/>
          </p:nvPr>
        </p:nvSpPr>
        <p:spPr/>
        <p:txBody>
          <a:bodyPr/>
          <a:lstStyle/>
          <a:p>
            <a:r>
              <a:rPr lang="en-US" smtClean="0"/>
              <a:t>Back to Floor choices</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pPr/>
              <a:t>38</a:t>
            </a:fld>
            <a:endParaRPr lang="en-US"/>
          </a:p>
        </p:txBody>
      </p:sp>
      <p:sp>
        <p:nvSpPr>
          <p:cNvPr id="23" name="Text Placeholder 22"/>
          <p:cNvSpPr>
            <a:spLocks noGrp="1"/>
          </p:cNvSpPr>
          <p:nvPr>
            <p:ph type="body" sz="quarter" idx="20"/>
          </p:nvPr>
        </p:nvSpPr>
        <p:spPr/>
        <p:txBody>
          <a:bodyPr/>
          <a:lstStyle/>
          <a:p>
            <a:r>
              <a:rPr lang="en-US" dirty="0" smtClean="0"/>
              <a:t>17</a:t>
            </a:r>
            <a:endParaRPr lang="en-US" dirty="0"/>
          </a:p>
        </p:txBody>
      </p:sp>
      <p:sp>
        <p:nvSpPr>
          <p:cNvPr id="10" name="TextBox 9"/>
          <p:cNvSpPr txBox="1"/>
          <p:nvPr/>
        </p:nvSpPr>
        <p:spPr>
          <a:xfrm>
            <a:off x="5084356" y="2934789"/>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45876" y="2943908"/>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104998" y="3032225"/>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823312" y="2540949"/>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819795" y="3337748"/>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97119" y="2522709"/>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425635" y="3398707"/>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Tree>
    <p:custDataLst>
      <p:tags r:id="rId1"/>
    </p:custDataLst>
    <p:extLst>
      <p:ext uri="{BB962C8B-B14F-4D97-AF65-F5344CB8AC3E}">
        <p14:creationId xmlns:p14="http://schemas.microsoft.com/office/powerpoint/2010/main" val="14682590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991" y="563572"/>
            <a:ext cx="5988768" cy="3995632"/>
          </a:xfrm>
          <a:prstGeom prst="rect">
            <a:avLst/>
          </a:prstGeom>
        </p:spPr>
      </p:pic>
      <p:sp>
        <p:nvSpPr>
          <p:cNvPr id="2" name="Text Placeholder 1"/>
          <p:cNvSpPr>
            <a:spLocks noGrp="1"/>
          </p:cNvSpPr>
          <p:nvPr>
            <p:ph type="body" sz="quarter" idx="13"/>
          </p:nvPr>
        </p:nvSpPr>
        <p:spPr/>
        <p:txBody>
          <a:bodyPr/>
          <a:lstStyle/>
          <a:p>
            <a:r>
              <a:rPr lang="en-US" dirty="0" smtClean="0"/>
              <a:t>Paid Time Off</a:t>
            </a:r>
            <a:endParaRPr lang="en-US" dirty="0"/>
          </a:p>
        </p:txBody>
      </p:sp>
      <p:sp>
        <p:nvSpPr>
          <p:cNvPr id="4" name="Text Placeholder 3"/>
          <p:cNvSpPr>
            <a:spLocks noGrp="1"/>
          </p:cNvSpPr>
          <p:nvPr>
            <p:ph type="body" sz="quarter" idx="16"/>
          </p:nvPr>
        </p:nvSpPr>
        <p:spPr/>
        <p:txBody>
          <a:bodyPr/>
          <a:lstStyle/>
          <a:p>
            <a:r>
              <a:rPr lang="en-US" dirty="0"/>
              <a:t>We know how hard you work and recognize the importance of providing time for rest and </a:t>
            </a:r>
            <a:r>
              <a:rPr lang="en-US" dirty="0" smtClean="0"/>
              <a:t>relaxation</a:t>
            </a:r>
            <a:r>
              <a:rPr lang="en-US" dirty="0"/>
              <a:t>. We fully encourage employees to get this rest by taking paid time off. Time off </a:t>
            </a:r>
            <a:r>
              <a:rPr lang="en-US" dirty="0" smtClean="0"/>
              <a:t>under </a:t>
            </a:r>
            <a:r>
              <a:rPr lang="en-US" dirty="0"/>
              <a:t>this policy includes vacation as well as sick and safe time for you or a family member. </a:t>
            </a:r>
          </a:p>
          <a:p>
            <a:r>
              <a:rPr lang="en-US" dirty="0"/>
              <a:t>PTO is available to continuing full time (FT) and part time (PT) employees scheduled to work </a:t>
            </a:r>
            <a:r>
              <a:rPr lang="en-US" dirty="0" smtClean="0"/>
              <a:t>twenty </a:t>
            </a:r>
            <a:r>
              <a:rPr lang="en-US" dirty="0"/>
              <a:t>(20) or more hours per week. </a:t>
            </a:r>
          </a:p>
        </p:txBody>
      </p:sp>
      <p:sp>
        <p:nvSpPr>
          <p:cNvPr id="5" name="Text Placeholder 4"/>
          <p:cNvSpPr>
            <a:spLocks noGrp="1"/>
          </p:cNvSpPr>
          <p:nvPr>
            <p:ph type="body" sz="quarter" idx="17"/>
          </p:nvPr>
        </p:nvSpPr>
        <p:spPr>
          <a:xfrm>
            <a:off x="164985" y="5025773"/>
            <a:ext cx="2930814" cy="1438640"/>
          </a:xfrm>
        </p:spPr>
        <p:txBody>
          <a:bodyPr/>
          <a:lstStyle/>
          <a:p>
            <a:r>
              <a:rPr lang="en-US" dirty="0"/>
              <a:t>https://spark.thorntontomasetti.com/docs/DOC-11387</a:t>
            </a:r>
          </a:p>
        </p:txBody>
      </p:sp>
      <p:sp>
        <p:nvSpPr>
          <p:cNvPr id="6" name="Text Placeholder 5"/>
          <p:cNvSpPr>
            <a:spLocks noGrp="1"/>
          </p:cNvSpPr>
          <p:nvPr>
            <p:ph type="body" sz="quarter" idx="18"/>
          </p:nvPr>
        </p:nvSpPr>
        <p:spPr/>
        <p:txBody>
          <a:bodyPr/>
          <a:lstStyle/>
          <a:p>
            <a:r>
              <a:rPr lang="en-US" dirty="0" smtClean="0"/>
              <a:t>Chart</a:t>
            </a:r>
          </a:p>
          <a:p>
            <a:r>
              <a:rPr lang="en-US" dirty="0" smtClean="0"/>
              <a:t>If </a:t>
            </a:r>
            <a:r>
              <a:rPr lang="en-US" dirty="0"/>
              <a:t>eligible, you will accrue PTO for each month of service. The annual PTO accrual rate for </a:t>
            </a:r>
            <a:r>
              <a:rPr lang="en-US" dirty="0" smtClean="0"/>
              <a:t>continuing </a:t>
            </a:r>
            <a:r>
              <a:rPr lang="en-US" dirty="0"/>
              <a:t>FT employees is based on job title and years of service as follows: </a:t>
            </a:r>
          </a:p>
        </p:txBody>
      </p:sp>
      <p:sp>
        <p:nvSpPr>
          <p:cNvPr id="7" name="Text Placeholder 6"/>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t>39</a:t>
            </a:fld>
            <a:endParaRPr lang="en-US"/>
          </a:p>
        </p:txBody>
      </p:sp>
      <p:pic>
        <p:nvPicPr>
          <p:cNvPr id="10" name="Picture 9"/>
          <p:cNvPicPr>
            <a:picLocks noChangeAspect="1"/>
          </p:cNvPicPr>
          <p:nvPr/>
        </p:nvPicPr>
        <p:blipFill>
          <a:blip r:embed="rId4"/>
          <a:stretch>
            <a:fillRect/>
          </a:stretch>
        </p:blipFill>
        <p:spPr>
          <a:xfrm>
            <a:off x="8221406" y="1944843"/>
            <a:ext cx="3781940" cy="2381647"/>
          </a:xfrm>
          <a:prstGeom prst="rect">
            <a:avLst/>
          </a:prstGeom>
        </p:spPr>
      </p:pic>
      <p:sp>
        <p:nvSpPr>
          <p:cNvPr id="11" name="Rectangle 10"/>
          <p:cNvSpPr/>
          <p:nvPr/>
        </p:nvSpPr>
        <p:spPr>
          <a:xfrm>
            <a:off x="197627" y="3412260"/>
            <a:ext cx="925384" cy="4061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Details</a:t>
            </a:r>
            <a:endParaRPr lang="en-US" sz="1100" dirty="0"/>
          </a:p>
        </p:txBody>
      </p:sp>
      <p:sp>
        <p:nvSpPr>
          <p:cNvPr id="12" name="Rectangle 11"/>
          <p:cNvSpPr/>
          <p:nvPr/>
        </p:nvSpPr>
        <p:spPr>
          <a:xfrm>
            <a:off x="197627" y="2932593"/>
            <a:ext cx="925384" cy="406149"/>
          </a:xfrm>
          <a:prstGeom prst="rect">
            <a:avLst/>
          </a:prstGeom>
          <a:solidFill>
            <a:schemeClr val="accent4"/>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100" dirty="0" smtClean="0"/>
              <a:t>Chart</a:t>
            </a:r>
            <a:endParaRPr lang="en-US" sz="1100" dirty="0"/>
          </a:p>
        </p:txBody>
      </p:sp>
    </p:spTree>
    <p:custDataLst>
      <p:tags r:id="rId1"/>
    </p:custDataLst>
    <p:extLst>
      <p:ext uri="{BB962C8B-B14F-4D97-AF65-F5344CB8AC3E}">
        <p14:creationId xmlns:p14="http://schemas.microsoft.com/office/powerpoint/2010/main" val="358187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pic>
        <p:nvPicPr>
          <p:cNvPr id="9" name="Content Placeholder 8"/>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228691" y="1513685"/>
            <a:ext cx="5843813" cy="2035595"/>
          </a:xfrm>
        </p:spPr>
      </p:pic>
      <p:sp>
        <p:nvSpPr>
          <p:cNvPr id="4" name="Text Placeholder 3"/>
          <p:cNvSpPr>
            <a:spLocks noGrp="1"/>
          </p:cNvSpPr>
          <p:nvPr>
            <p:ph type="body" sz="quarter" idx="16"/>
          </p:nvPr>
        </p:nvSpPr>
        <p:spPr/>
        <p:txBody>
          <a:bodyPr/>
          <a:lstStyle/>
          <a:p>
            <a:r>
              <a:rPr lang="en-US" dirty="0" smtClean="0"/>
              <a:t>At Thornton Tomasetti, we offer a lot of benefits and we want you to take advantage of them.  Since there is a lot of information to cover we developed a learning activity to make it more interactive.</a:t>
            </a:r>
          </a:p>
          <a:p>
            <a:endParaRPr lang="en-US" dirty="0"/>
          </a:p>
        </p:txBody>
      </p:sp>
      <p:sp>
        <p:nvSpPr>
          <p:cNvPr id="5" name="Text Placeholder 4"/>
          <p:cNvSpPr>
            <a:spLocks noGrp="1"/>
          </p:cNvSpPr>
          <p:nvPr>
            <p:ph type="body" sz="quarter" idx="17"/>
          </p:nvPr>
        </p:nvSpPr>
        <p:spPr/>
        <p:txBody>
          <a:bodyPr/>
          <a:lstStyle/>
          <a:p>
            <a:endParaRPr lang="en-US"/>
          </a:p>
        </p:txBody>
      </p:sp>
      <p:sp>
        <p:nvSpPr>
          <p:cNvPr id="7" name="Text Placeholder 6"/>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t>4</a:t>
            </a:fld>
            <a:endParaRPr lang="en-US"/>
          </a:p>
        </p:txBody>
      </p:sp>
      <p:sp>
        <p:nvSpPr>
          <p:cNvPr id="3" name="Text Placeholder 2"/>
          <p:cNvSpPr>
            <a:spLocks noGrp="1"/>
          </p:cNvSpPr>
          <p:nvPr>
            <p:ph type="body" sz="quarter" idx="18"/>
          </p:nvPr>
        </p:nvSpPr>
        <p:spPr/>
        <p:txBody>
          <a:bodyPr/>
          <a:lstStyle/>
          <a:p>
            <a:endParaRPr lang="en-US"/>
          </a:p>
        </p:txBody>
      </p:sp>
    </p:spTree>
    <p:custDataLst>
      <p:tags r:id="rId1"/>
    </p:custDataLst>
    <p:extLst>
      <p:ext uri="{BB962C8B-B14F-4D97-AF65-F5344CB8AC3E}">
        <p14:creationId xmlns:p14="http://schemas.microsoft.com/office/powerpoint/2010/main" val="355028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Opening</a:t>
            </a:r>
            <a:endParaRPr lang="en-US" dirty="0"/>
          </a:p>
        </p:txBody>
      </p:sp>
      <p:sp>
        <p:nvSpPr>
          <p:cNvPr id="4" name="Text Placeholder 3"/>
          <p:cNvSpPr>
            <a:spLocks noGrp="1"/>
          </p:cNvSpPr>
          <p:nvPr>
            <p:ph type="body" sz="quarter" idx="16"/>
          </p:nvPr>
        </p:nvSpPr>
        <p:spPr/>
        <p:txBody>
          <a:bodyPr>
            <a:normAutofit/>
          </a:bodyPr>
          <a:lstStyle/>
          <a:p>
            <a:r>
              <a:rPr lang="en-US" dirty="0" smtClean="0"/>
              <a:t>This is the Strange Door Building. You are the field engineer. </a:t>
            </a:r>
          </a:p>
          <a:p>
            <a:r>
              <a:rPr lang="en-US" dirty="0" smtClean="0"/>
              <a:t>You must complete a site visit to the Strange </a:t>
            </a:r>
            <a:r>
              <a:rPr lang="en-US" dirty="0"/>
              <a:t>D</a:t>
            </a:r>
            <a:r>
              <a:rPr lang="en-US" dirty="0" smtClean="0"/>
              <a:t>oor Building. Open all the doors in </a:t>
            </a:r>
            <a:r>
              <a:rPr lang="en-US" dirty="0"/>
              <a:t>order to learn about your TT benefits. </a:t>
            </a:r>
            <a:r>
              <a:rPr lang="en-US" dirty="0" smtClean="0"/>
              <a:t>All rooms will have information about benefits, some rooms will have hidden questions and each floor will have level up questions.</a:t>
            </a:r>
            <a:endParaRPr lang="en-US" dirty="0"/>
          </a:p>
          <a:p>
            <a:r>
              <a:rPr lang="en-US" dirty="0"/>
              <a:t>Your </a:t>
            </a:r>
            <a:r>
              <a:rPr lang="en-US" dirty="0" smtClean="0"/>
              <a:t>goal is to answer all the questions correctly to earn points. First you must locate the questions. </a:t>
            </a:r>
            <a:r>
              <a:rPr lang="en-US" dirty="0"/>
              <a:t>To locate hidden questions, </a:t>
            </a:r>
            <a:r>
              <a:rPr lang="en-US" dirty="0" smtClean="0"/>
              <a:t>click different areas of the screen. Remember only some have questions. For each correct answer you earn a point. For incorrect answers you lose a point. </a:t>
            </a:r>
          </a:p>
          <a:p>
            <a:r>
              <a:rPr lang="en-US" dirty="0" smtClean="0"/>
              <a:t>If </a:t>
            </a:r>
            <a:r>
              <a:rPr lang="en-US" dirty="0"/>
              <a:t>you prefer to read the information rather than participate in the learning activity, click </a:t>
            </a:r>
            <a:r>
              <a:rPr lang="en-US" dirty="0" smtClean="0"/>
              <a:t>the red </a:t>
            </a:r>
            <a:r>
              <a:rPr lang="en-US" dirty="0"/>
              <a:t>exit door to read the brochure. Click </a:t>
            </a:r>
            <a:r>
              <a:rPr lang="en-US" dirty="0" smtClean="0"/>
              <a:t>NEXT to start the activity.</a:t>
            </a:r>
            <a:endParaRPr lang="en-US" dirty="0"/>
          </a:p>
          <a:p>
            <a:endParaRPr lang="en-US" dirty="0" smtClean="0"/>
          </a:p>
        </p:txBody>
      </p:sp>
      <p:sp>
        <p:nvSpPr>
          <p:cNvPr id="5" name="Text Placeholder 4"/>
          <p:cNvSpPr>
            <a:spLocks noGrp="1"/>
          </p:cNvSpPr>
          <p:nvPr>
            <p:ph type="body" sz="quarter" idx="17"/>
          </p:nvPr>
        </p:nvSpPr>
        <p:spPr/>
        <p:txBody>
          <a:bodyPr/>
          <a:lstStyle/>
          <a:p>
            <a:r>
              <a:rPr lang="en-US" dirty="0" smtClean="0"/>
              <a:t>Exit door link</a:t>
            </a:r>
          </a:p>
          <a:p>
            <a:r>
              <a:rPr lang="en-US" dirty="0"/>
              <a:t>https://spark.thorntontomasetti.com/community/departments/talent-team/associates/blog/2018/11/15/2019-benefits-summary</a:t>
            </a:r>
            <a:endParaRPr lang="en-US" dirty="0" smtClean="0"/>
          </a:p>
        </p:txBody>
      </p:sp>
      <p:sp>
        <p:nvSpPr>
          <p:cNvPr id="6" name="Text Placeholder 5"/>
          <p:cNvSpPr>
            <a:spLocks noGrp="1"/>
          </p:cNvSpPr>
          <p:nvPr>
            <p:ph type="body" sz="quarter" idx="18"/>
          </p:nvPr>
        </p:nvSpPr>
        <p:spPr/>
        <p:txBody>
          <a:bodyPr/>
          <a:lstStyle/>
          <a:p>
            <a:r>
              <a:rPr lang="en-US" dirty="0" smtClean="0"/>
              <a:t>Arrow pointing to red exit door</a:t>
            </a:r>
            <a:endParaRPr lang="en-US" dirty="0"/>
          </a:p>
        </p:txBody>
      </p:sp>
      <p:sp>
        <p:nvSpPr>
          <p:cNvPr id="7" name="Text Placeholder 6"/>
          <p:cNvSpPr>
            <a:spLocks noGrp="1"/>
          </p:cNvSpPr>
          <p:nvPr>
            <p:ph type="body" sz="quarter" idx="19"/>
          </p:nvPr>
        </p:nvSpPr>
        <p:spPr/>
        <p:txBody>
          <a:bodyPr/>
          <a:lstStyle/>
          <a:p>
            <a:r>
              <a:rPr lang="en-US" dirty="0" smtClean="0"/>
              <a:t>Choose floor slide</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t>5</a:t>
            </a:fld>
            <a:endParaRPr lang="en-US"/>
          </a:p>
        </p:txBody>
      </p:sp>
      <p:pic>
        <p:nvPicPr>
          <p:cNvPr id="15" name="Picture 14"/>
          <p:cNvPicPr>
            <a:picLocks noChangeAspect="1"/>
          </p:cNvPicPr>
          <p:nvPr/>
        </p:nvPicPr>
        <p:blipFill>
          <a:blip r:embed="rId3"/>
          <a:stretch>
            <a:fillRect/>
          </a:stretch>
        </p:blipFill>
        <p:spPr>
          <a:xfrm>
            <a:off x="199128" y="536088"/>
            <a:ext cx="4574771" cy="3429487"/>
          </a:xfrm>
          <a:prstGeom prst="rect">
            <a:avLst/>
          </a:prstGeom>
        </p:spPr>
      </p:pic>
      <p:sp>
        <p:nvSpPr>
          <p:cNvPr id="16" name="TextBox 15"/>
          <p:cNvSpPr txBox="1"/>
          <p:nvPr/>
        </p:nvSpPr>
        <p:spPr>
          <a:xfrm>
            <a:off x="3367964" y="2996137"/>
            <a:ext cx="817114" cy="276999"/>
          </a:xfrm>
          <a:prstGeom prst="rect">
            <a:avLst/>
          </a:prstGeom>
          <a:noFill/>
        </p:spPr>
        <p:txBody>
          <a:bodyPr wrap="square" rtlCol="0">
            <a:spAutoFit/>
          </a:bodyPr>
          <a:lstStyle/>
          <a:p>
            <a:pPr algn="ctr"/>
            <a:r>
              <a:rPr lang="en-US" sz="1200" dirty="0" smtClean="0">
                <a:solidFill>
                  <a:schemeClr val="bg1"/>
                </a:solidFill>
                <a:latin typeface="+mj-lt"/>
              </a:rPr>
              <a:t>Exit</a:t>
            </a:r>
            <a:endParaRPr lang="en-US" sz="1200" dirty="0">
              <a:solidFill>
                <a:schemeClr val="bg1"/>
              </a:solidFill>
              <a:latin typeface="+mj-lt"/>
            </a:endParaRPr>
          </a:p>
        </p:txBody>
      </p:sp>
      <p:sp>
        <p:nvSpPr>
          <p:cNvPr id="3" name="TextBox 2"/>
          <p:cNvSpPr txBox="1"/>
          <p:nvPr/>
        </p:nvSpPr>
        <p:spPr>
          <a:xfrm>
            <a:off x="11273051" y="95534"/>
            <a:ext cx="918949" cy="369332"/>
          </a:xfrm>
          <a:prstGeom prst="rect">
            <a:avLst/>
          </a:prstGeom>
          <a:noFill/>
        </p:spPr>
        <p:txBody>
          <a:bodyPr wrap="square" rtlCol="0">
            <a:spAutoFit/>
          </a:bodyPr>
          <a:lstStyle/>
          <a:p>
            <a:r>
              <a:rPr lang="en-US" dirty="0" smtClean="0"/>
              <a:t>1-5</a:t>
            </a:r>
          </a:p>
        </p:txBody>
      </p:sp>
    </p:spTree>
    <p:custDataLst>
      <p:tags r:id="rId1"/>
    </p:custDataLst>
    <p:extLst>
      <p:ext uri="{BB962C8B-B14F-4D97-AF65-F5344CB8AC3E}">
        <p14:creationId xmlns:p14="http://schemas.microsoft.com/office/powerpoint/2010/main" val="2750745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Choose your avatar</a:t>
            </a:r>
            <a:endParaRPr lang="en-US" dirty="0"/>
          </a:p>
        </p:txBody>
      </p:sp>
      <p:sp>
        <p:nvSpPr>
          <p:cNvPr id="4" name="Text Placeholder 3"/>
          <p:cNvSpPr>
            <a:spLocks noGrp="1"/>
          </p:cNvSpPr>
          <p:nvPr>
            <p:ph type="body" sz="quarter" idx="16"/>
          </p:nvPr>
        </p:nvSpPr>
        <p:spPr/>
        <p:txBody>
          <a:bodyPr/>
          <a:lstStyle/>
          <a:p>
            <a:r>
              <a:rPr lang="en-US" dirty="0" smtClean="0"/>
              <a:t>Choose a key to open the doors. You will use the key as your player piece.</a:t>
            </a:r>
            <a:endParaRPr lang="en-US" dirty="0"/>
          </a:p>
        </p:txBody>
      </p:sp>
      <p:sp>
        <p:nvSpPr>
          <p:cNvPr id="5" name="Text Placeholder 4"/>
          <p:cNvSpPr>
            <a:spLocks noGrp="1"/>
          </p:cNvSpPr>
          <p:nvPr>
            <p:ph type="body" sz="quarter" idx="17"/>
          </p:nvPr>
        </p:nvSpPr>
        <p:spPr/>
        <p:txBody>
          <a:bodyPr/>
          <a:lstStyle/>
          <a:p>
            <a:r>
              <a:rPr lang="en-US" dirty="0" smtClean="0"/>
              <a:t>Alternate avatars:</a:t>
            </a:r>
          </a:p>
          <a:p>
            <a:endParaRPr lang="en-US" dirty="0"/>
          </a:p>
        </p:txBody>
      </p:sp>
      <p:sp>
        <p:nvSpPr>
          <p:cNvPr id="6" name="Text Placeholder 5"/>
          <p:cNvSpPr>
            <a:spLocks noGrp="1"/>
          </p:cNvSpPr>
          <p:nvPr>
            <p:ph type="body" sz="quarter" idx="18"/>
          </p:nvPr>
        </p:nvSpPr>
        <p:spPr/>
        <p:txBody>
          <a:bodyPr/>
          <a:lstStyle/>
          <a:p>
            <a:endParaRPr lang="en-US" dirty="0"/>
          </a:p>
        </p:txBody>
      </p:sp>
      <p:sp>
        <p:nvSpPr>
          <p:cNvPr id="7" name="Text Placeholder 6"/>
          <p:cNvSpPr>
            <a:spLocks noGrp="1"/>
          </p:cNvSpPr>
          <p:nvPr>
            <p:ph type="body" sz="quarter" idx="19"/>
          </p:nvPr>
        </p:nvSpPr>
        <p:spPr/>
        <p:txBody>
          <a:bodyPr/>
          <a:lstStyle/>
          <a:p>
            <a:endParaRPr lang="en-US"/>
          </a:p>
        </p:txBody>
      </p:sp>
      <p:sp>
        <p:nvSpPr>
          <p:cNvPr id="8" name="Slide Number Placeholder 7"/>
          <p:cNvSpPr>
            <a:spLocks noGrp="1"/>
          </p:cNvSpPr>
          <p:nvPr>
            <p:ph type="sldNum" sz="quarter" idx="4"/>
          </p:nvPr>
        </p:nvSpPr>
        <p:spPr/>
        <p:txBody>
          <a:bodyPr/>
          <a:lstStyle/>
          <a:p>
            <a:fld id="{FB5D49FC-4A13-44F7-92C8-60745AD235C0}" type="slidenum">
              <a:rPr lang="en-US" smtClean="0"/>
              <a:t>6</a:t>
            </a:fld>
            <a:endParaRPr lang="en-US"/>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888" y="1059701"/>
            <a:ext cx="759565" cy="2696113"/>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2982" y="1041885"/>
            <a:ext cx="759565" cy="2696113"/>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1874" y="1154203"/>
            <a:ext cx="1300378" cy="2593911"/>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2203" y="1182016"/>
            <a:ext cx="875894" cy="2566098"/>
          </a:xfrm>
          <a:prstGeom prst="rect">
            <a:avLst/>
          </a:prstGeom>
        </p:spPr>
      </p:pic>
      <p:sp>
        <p:nvSpPr>
          <p:cNvPr id="3" name="TextBox 2"/>
          <p:cNvSpPr txBox="1"/>
          <p:nvPr/>
        </p:nvSpPr>
        <p:spPr>
          <a:xfrm>
            <a:off x="11464119" y="122830"/>
            <a:ext cx="527091" cy="369332"/>
          </a:xfrm>
          <a:prstGeom prst="rect">
            <a:avLst/>
          </a:prstGeom>
          <a:noFill/>
        </p:spPr>
        <p:txBody>
          <a:bodyPr wrap="square" rtlCol="0">
            <a:spAutoFit/>
          </a:bodyPr>
          <a:lstStyle/>
          <a:p>
            <a:r>
              <a:rPr lang="en-US" dirty="0" smtClean="0"/>
              <a:t>1-6</a:t>
            </a:r>
            <a:endParaRPr lang="en-US" dirty="0"/>
          </a:p>
        </p:txBody>
      </p:sp>
    </p:spTree>
    <p:custDataLst>
      <p:tags r:id="rId1"/>
    </p:custDataLst>
    <p:extLst>
      <p:ext uri="{BB962C8B-B14F-4D97-AF65-F5344CB8AC3E}">
        <p14:creationId xmlns:p14="http://schemas.microsoft.com/office/powerpoint/2010/main" val="2120887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Floor 1</a:t>
            </a:r>
            <a:endParaRPr lang="en-US" dirty="0"/>
          </a:p>
        </p:txBody>
      </p:sp>
      <p:pic>
        <p:nvPicPr>
          <p:cNvPr id="9" name="Content Placeholder 8"/>
          <p:cNvPicPr>
            <a:picLocks noGrp="1" noChangeAspect="1"/>
          </p:cNvPicPr>
          <p:nvPr>
            <p:ph sz="quarter" idx="15"/>
          </p:nvPr>
        </p:nvPicPr>
        <p:blipFill rotWithShape="1">
          <a:blip r:embed="rId3"/>
          <a:srcRect t="21350"/>
          <a:stretch/>
        </p:blipFill>
        <p:spPr>
          <a:xfrm>
            <a:off x="908619" y="872355"/>
            <a:ext cx="4877697" cy="2875759"/>
          </a:xfrm>
          <a:prstGeom prst="rect">
            <a:avLst/>
          </a:prstGeom>
        </p:spPr>
      </p:pic>
      <p:sp>
        <p:nvSpPr>
          <p:cNvPr id="4" name="Text Placeholder 3"/>
          <p:cNvSpPr>
            <a:spLocks noGrp="1"/>
          </p:cNvSpPr>
          <p:nvPr>
            <p:ph type="body" sz="quarter" idx="16"/>
          </p:nvPr>
        </p:nvSpPr>
        <p:spPr/>
        <p:txBody>
          <a:bodyPr/>
          <a:lstStyle/>
          <a:p>
            <a:r>
              <a:rPr lang="en-US" dirty="0" smtClean="0"/>
              <a:t>To complete this level use your key to open all the doors. Drag the key to the door you want to open. When all doors are opened you will see a level up question.</a:t>
            </a:r>
            <a:endParaRPr lang="en-US" dirty="0"/>
          </a:p>
        </p:txBody>
      </p:sp>
      <p:sp>
        <p:nvSpPr>
          <p:cNvPr id="5" name="Text Placeholder 4"/>
          <p:cNvSpPr>
            <a:spLocks noGrp="1"/>
          </p:cNvSpPr>
          <p:nvPr>
            <p:ph type="body" sz="quarter" idx="17"/>
          </p:nvPr>
        </p:nvSpPr>
        <p:spPr/>
        <p:txBody>
          <a:bodyPr/>
          <a:lstStyle/>
          <a:p>
            <a:endParaRPr lang="en-US"/>
          </a:p>
        </p:txBody>
      </p:sp>
      <p:sp>
        <p:nvSpPr>
          <p:cNvPr id="6" name="Text Placeholder 5"/>
          <p:cNvSpPr>
            <a:spLocks noGrp="1"/>
          </p:cNvSpPr>
          <p:nvPr>
            <p:ph type="body" sz="quarter" idx="18"/>
          </p:nvPr>
        </p:nvSpPr>
        <p:spPr/>
        <p:txBody>
          <a:bodyPr/>
          <a:lstStyle/>
          <a:p>
            <a:endParaRPr lang="en-US" dirty="0"/>
          </a:p>
        </p:txBody>
      </p:sp>
      <p:sp>
        <p:nvSpPr>
          <p:cNvPr id="7" name="Text Placeholder 6"/>
          <p:cNvSpPr>
            <a:spLocks noGrp="1"/>
          </p:cNvSpPr>
          <p:nvPr>
            <p:ph type="body" sz="quarter" idx="19"/>
          </p:nvPr>
        </p:nvSpPr>
        <p:spPr/>
        <p:txBody>
          <a:bodyPr/>
          <a:lstStyle/>
          <a:p>
            <a:r>
              <a:rPr lang="en-US" dirty="0"/>
              <a:t>The doors will have a “visited” state to indicate they have been opened. </a:t>
            </a:r>
          </a:p>
          <a:p>
            <a:r>
              <a:rPr lang="en-US" dirty="0"/>
              <a:t>When all the doors are visited the “click NEXT to continue” message will appear</a:t>
            </a:r>
          </a:p>
          <a:p>
            <a:r>
              <a:rPr lang="en-US" dirty="0"/>
              <a:t>Similar slides will be created for each floor</a:t>
            </a:r>
            <a:r>
              <a:rPr lang="en-US" dirty="0" smtClean="0"/>
              <a:t>.</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t>7</a:t>
            </a:fld>
            <a:endParaRPr lang="en-US"/>
          </a:p>
        </p:txBody>
      </p:sp>
      <p:sp>
        <p:nvSpPr>
          <p:cNvPr id="3" name="TextBox 2"/>
          <p:cNvSpPr txBox="1"/>
          <p:nvPr/>
        </p:nvSpPr>
        <p:spPr>
          <a:xfrm>
            <a:off x="11354937" y="0"/>
            <a:ext cx="837063" cy="369332"/>
          </a:xfrm>
          <a:prstGeom prst="rect">
            <a:avLst/>
          </a:prstGeom>
          <a:noFill/>
        </p:spPr>
        <p:txBody>
          <a:bodyPr wrap="square" rtlCol="0">
            <a:spAutoFit/>
          </a:bodyPr>
          <a:lstStyle/>
          <a:p>
            <a:r>
              <a:rPr lang="en-US" dirty="0" smtClean="0"/>
              <a:t>3-1</a:t>
            </a:r>
            <a:endParaRPr lang="en-US" dirty="0"/>
          </a:p>
        </p:txBody>
      </p:sp>
    </p:spTree>
    <p:custDataLst>
      <p:tags r:id="rId1"/>
    </p:custDataLst>
    <p:extLst>
      <p:ext uri="{BB962C8B-B14F-4D97-AF65-F5344CB8AC3E}">
        <p14:creationId xmlns:p14="http://schemas.microsoft.com/office/powerpoint/2010/main" val="41306111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Level Up Question Level 1</a:t>
            </a:r>
            <a:endParaRPr lang="en-US" dirty="0"/>
          </a:p>
        </p:txBody>
      </p:sp>
      <p:sp>
        <p:nvSpPr>
          <p:cNvPr id="3" name="Content Placeholder 2"/>
          <p:cNvSpPr>
            <a:spLocks noGrp="1"/>
          </p:cNvSpPr>
          <p:nvPr>
            <p:ph sz="quarter" idx="15"/>
          </p:nvPr>
        </p:nvSpPr>
        <p:spPr>
          <a:xfrm>
            <a:off x="165100" y="1030143"/>
            <a:ext cx="5986315" cy="2850977"/>
          </a:xfrm>
          <a:solidFill>
            <a:schemeClr val="bg1">
              <a:alpha val="74000"/>
            </a:schemeClr>
          </a:solidFill>
        </p:spPr>
        <p:txBody>
          <a:bodyPr>
            <a:normAutofit/>
          </a:bodyPr>
          <a:lstStyle/>
          <a:p>
            <a:r>
              <a:rPr lang="en-US" dirty="0" smtClean="0"/>
              <a:t>True or </a:t>
            </a:r>
            <a:r>
              <a:rPr lang="en-US" b="1" u="sng" dirty="0" smtClean="0"/>
              <a:t>False</a:t>
            </a:r>
            <a:r>
              <a:rPr lang="en-US" dirty="0"/>
              <a:t>?</a:t>
            </a:r>
            <a:endParaRPr lang="en-US" dirty="0" smtClean="0"/>
          </a:p>
          <a:p>
            <a:endParaRPr lang="en-US" dirty="0"/>
          </a:p>
          <a:p>
            <a:r>
              <a:rPr lang="en-US" dirty="0" smtClean="0"/>
              <a:t>Cigna dental </a:t>
            </a:r>
            <a:r>
              <a:rPr lang="en-US" dirty="0"/>
              <a:t>insurance is fully paid </a:t>
            </a:r>
            <a:r>
              <a:rPr lang="en-US" dirty="0" smtClean="0"/>
              <a:t>for by </a:t>
            </a:r>
            <a:r>
              <a:rPr lang="en-US" dirty="0"/>
              <a:t>the employee.</a:t>
            </a:r>
          </a:p>
          <a:p>
            <a:endParaRPr lang="en-US" dirty="0"/>
          </a:p>
        </p:txBody>
      </p:sp>
      <p:sp>
        <p:nvSpPr>
          <p:cNvPr id="4" name="Text Placeholder 3"/>
          <p:cNvSpPr>
            <a:spLocks noGrp="1"/>
          </p:cNvSpPr>
          <p:nvPr>
            <p:ph type="body" sz="quarter" idx="16"/>
          </p:nvPr>
        </p:nvSpPr>
        <p:spPr/>
        <p:txBody>
          <a:bodyPr/>
          <a:lstStyle/>
          <a:p>
            <a:endParaRPr lang="en-US" dirty="0"/>
          </a:p>
        </p:txBody>
      </p:sp>
      <p:sp>
        <p:nvSpPr>
          <p:cNvPr id="5" name="Text Placeholder 4"/>
          <p:cNvSpPr>
            <a:spLocks noGrp="1"/>
          </p:cNvSpPr>
          <p:nvPr>
            <p:ph type="body" sz="quarter" idx="17"/>
          </p:nvPr>
        </p:nvSpPr>
        <p:spPr/>
        <p:txBody>
          <a:bodyPr/>
          <a:lstStyle/>
          <a:p>
            <a:r>
              <a:rPr lang="en-US" dirty="0"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a:t>Feedback </a:t>
            </a:r>
            <a:endParaRPr lang="en-US" dirty="0" smtClean="0"/>
          </a:p>
          <a:p>
            <a:r>
              <a:rPr lang="en-US" dirty="0" smtClean="0"/>
              <a:t>TT </a:t>
            </a:r>
            <a:r>
              <a:rPr lang="en-US" dirty="0"/>
              <a:t>provides employees with a comprehensive dental plan through </a:t>
            </a:r>
            <a:r>
              <a:rPr lang="en-US" dirty="0" smtClean="0"/>
              <a:t>Cigna </a:t>
            </a:r>
            <a:r>
              <a:rPr lang="en-US" dirty="0"/>
              <a:t>at no cost to the employee. </a:t>
            </a:r>
            <a:r>
              <a:rPr lang="en-US" dirty="0" smtClean="0"/>
              <a:t>Cigna </a:t>
            </a:r>
            <a:r>
              <a:rPr lang="en-US" dirty="0"/>
              <a:t>provides varying levels of coverage and accessibility. </a:t>
            </a:r>
          </a:p>
          <a:p>
            <a:endParaRPr lang="en-US" dirty="0"/>
          </a:p>
        </p:txBody>
      </p:sp>
      <p:sp>
        <p:nvSpPr>
          <p:cNvPr id="7" name="Text Placeholder 6"/>
          <p:cNvSpPr>
            <a:spLocks noGrp="1"/>
          </p:cNvSpPr>
          <p:nvPr>
            <p:ph type="body" sz="quarter" idx="19"/>
          </p:nvPr>
        </p:nvSpPr>
        <p:spPr/>
        <p:txBody>
          <a:bodyPr/>
          <a:lstStyle/>
          <a:p>
            <a:r>
              <a:rPr lang="en-US" dirty="0" smtClean="0"/>
              <a:t>Back to Floor choices</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t>8</a:t>
            </a:fld>
            <a:endParaRPr lang="en-US"/>
          </a:p>
        </p:txBody>
      </p:sp>
      <p:sp>
        <p:nvSpPr>
          <p:cNvPr id="10" name="TextBox 9"/>
          <p:cNvSpPr txBox="1"/>
          <p:nvPr/>
        </p:nvSpPr>
        <p:spPr>
          <a:xfrm>
            <a:off x="5049520" y="2194560"/>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11040" y="2203679"/>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070162" y="2291996"/>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788476" y="1800720"/>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784959" y="2597519"/>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62283" y="1782480"/>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390799" y="2658478"/>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Tree>
    <p:custDataLst>
      <p:tags r:id="rId1"/>
    </p:custDataLst>
    <p:extLst>
      <p:ext uri="{BB962C8B-B14F-4D97-AF65-F5344CB8AC3E}">
        <p14:creationId xmlns:p14="http://schemas.microsoft.com/office/powerpoint/2010/main" val="2307916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a:bodyPr>
          <a:lstStyle/>
          <a:p>
            <a:r>
              <a:rPr lang="en-US" dirty="0" smtClean="0"/>
              <a:t>Level Up Question Level 2</a:t>
            </a:r>
            <a:endParaRPr lang="en-US" dirty="0"/>
          </a:p>
        </p:txBody>
      </p:sp>
      <p:sp>
        <p:nvSpPr>
          <p:cNvPr id="3" name="Content Placeholder 2"/>
          <p:cNvSpPr>
            <a:spLocks noGrp="1"/>
          </p:cNvSpPr>
          <p:nvPr>
            <p:ph sz="quarter" idx="15"/>
          </p:nvPr>
        </p:nvSpPr>
        <p:spPr>
          <a:xfrm>
            <a:off x="165100" y="1030143"/>
            <a:ext cx="5986315" cy="2850977"/>
          </a:xfrm>
          <a:solidFill>
            <a:schemeClr val="bg1">
              <a:alpha val="74000"/>
            </a:schemeClr>
          </a:solidFill>
        </p:spPr>
        <p:txBody>
          <a:bodyPr>
            <a:normAutofit/>
          </a:bodyPr>
          <a:lstStyle/>
          <a:p>
            <a:r>
              <a:rPr lang="en-US" dirty="0"/>
              <a:t>If you need additional protection beyond the Basic Life Insurance provided, you may purchase additional life Insurance for yourself and your eligible dependents. If you elect this coverage, you will be responsible for paying 100% of the benefit cost and will have deductions taken from your paycheck in </a:t>
            </a:r>
            <a:endParaRPr lang="en-US" dirty="0" smtClean="0"/>
          </a:p>
          <a:p>
            <a:endParaRPr lang="en-US" dirty="0" smtClean="0"/>
          </a:p>
          <a:p>
            <a:r>
              <a:rPr lang="en-US" dirty="0" smtClean="0"/>
              <a:t>Pre-tax dollars</a:t>
            </a:r>
            <a:endParaRPr lang="en-US" dirty="0"/>
          </a:p>
          <a:p>
            <a:r>
              <a:rPr lang="en-US" b="1" u="sng" dirty="0" smtClean="0"/>
              <a:t>After-tax dollars</a:t>
            </a:r>
            <a:endParaRPr lang="en-US" b="1" u="sng" dirty="0"/>
          </a:p>
        </p:txBody>
      </p:sp>
      <p:sp>
        <p:nvSpPr>
          <p:cNvPr id="4" name="Text Placeholder 3"/>
          <p:cNvSpPr>
            <a:spLocks noGrp="1"/>
          </p:cNvSpPr>
          <p:nvPr>
            <p:ph type="body" sz="quarter" idx="16"/>
          </p:nvPr>
        </p:nvSpPr>
        <p:spPr/>
        <p:txBody>
          <a:bodyPr/>
          <a:lstStyle/>
          <a:p>
            <a:endParaRPr lang="en-US" dirty="0"/>
          </a:p>
        </p:txBody>
      </p:sp>
      <p:sp>
        <p:nvSpPr>
          <p:cNvPr id="5" name="Text Placeholder 4"/>
          <p:cNvSpPr>
            <a:spLocks noGrp="1"/>
          </p:cNvSpPr>
          <p:nvPr>
            <p:ph type="body" sz="quarter" idx="17"/>
          </p:nvPr>
        </p:nvSpPr>
        <p:spPr/>
        <p:txBody>
          <a:bodyPr/>
          <a:lstStyle/>
          <a:p>
            <a:r>
              <a:rPr lang="en-US" dirty="0" smtClean="0"/>
              <a:t>They can retake the question until they get it correct. </a:t>
            </a:r>
            <a:endParaRPr lang="en-US" dirty="0"/>
          </a:p>
        </p:txBody>
      </p:sp>
      <p:sp>
        <p:nvSpPr>
          <p:cNvPr id="6" name="Text Placeholder 5"/>
          <p:cNvSpPr>
            <a:spLocks noGrp="1"/>
          </p:cNvSpPr>
          <p:nvPr>
            <p:ph type="body" sz="quarter" idx="18"/>
          </p:nvPr>
        </p:nvSpPr>
        <p:spPr/>
        <p:txBody>
          <a:bodyPr/>
          <a:lstStyle/>
          <a:p>
            <a:r>
              <a:rPr lang="en-US" dirty="0" smtClean="0"/>
              <a:t>Feedback</a:t>
            </a:r>
          </a:p>
          <a:p>
            <a:r>
              <a:rPr lang="en-US" dirty="0"/>
              <a:t>If you need additional protection beyond the Basic Life Insurance provided, you may purchase additional life Insurance for yourself and your eligible dependents. If you elect this coverage, you will be responsible for paying 100% of the benefit cost and will have deductions taken from your paycheck in after-tax dollars. </a:t>
            </a:r>
          </a:p>
          <a:p>
            <a:endParaRPr lang="en-US" dirty="0" smtClean="0"/>
          </a:p>
        </p:txBody>
      </p:sp>
      <p:sp>
        <p:nvSpPr>
          <p:cNvPr id="7" name="Text Placeholder 6"/>
          <p:cNvSpPr>
            <a:spLocks noGrp="1"/>
          </p:cNvSpPr>
          <p:nvPr>
            <p:ph type="body" sz="quarter" idx="19"/>
          </p:nvPr>
        </p:nvSpPr>
        <p:spPr/>
        <p:txBody>
          <a:bodyPr/>
          <a:lstStyle/>
          <a:p>
            <a:r>
              <a:rPr lang="en-US" dirty="0" smtClean="0"/>
              <a:t>Back to Floor choices</a:t>
            </a:r>
            <a:endParaRPr lang="en-US" dirty="0"/>
          </a:p>
        </p:txBody>
      </p:sp>
      <p:sp>
        <p:nvSpPr>
          <p:cNvPr id="8" name="Slide Number Placeholder 7"/>
          <p:cNvSpPr>
            <a:spLocks noGrp="1"/>
          </p:cNvSpPr>
          <p:nvPr>
            <p:ph type="sldNum" sz="quarter" idx="4"/>
          </p:nvPr>
        </p:nvSpPr>
        <p:spPr/>
        <p:txBody>
          <a:bodyPr/>
          <a:lstStyle/>
          <a:p>
            <a:fld id="{FB5D49FC-4A13-44F7-92C8-60745AD235C0}" type="slidenum">
              <a:rPr lang="en-US" smtClean="0"/>
              <a:t>9</a:t>
            </a:fld>
            <a:endParaRPr lang="en-US"/>
          </a:p>
        </p:txBody>
      </p:sp>
      <p:sp>
        <p:nvSpPr>
          <p:cNvPr id="10" name="TextBox 9"/>
          <p:cNvSpPr txBox="1"/>
          <p:nvPr/>
        </p:nvSpPr>
        <p:spPr>
          <a:xfrm>
            <a:off x="5049520" y="2194560"/>
            <a:ext cx="538480" cy="769441"/>
          </a:xfrm>
          <a:prstGeom prst="rect">
            <a:avLst/>
          </a:prstGeom>
          <a:noFill/>
        </p:spPr>
        <p:txBody>
          <a:bodyPr wrap="square" rtlCol="0">
            <a:spAutoFit/>
          </a:bodyPr>
          <a:lstStyle/>
          <a:p>
            <a:pPr algn="ctr"/>
            <a:r>
              <a:rPr lang="en-US" sz="4400" b="1" dirty="0" smtClean="0">
                <a:solidFill>
                  <a:schemeClr val="accent1"/>
                </a:solidFill>
              </a:rPr>
              <a:t>?</a:t>
            </a:r>
            <a:endParaRPr lang="en-US" sz="4400" b="1" dirty="0">
              <a:solidFill>
                <a:schemeClr val="accent1"/>
              </a:solidFill>
            </a:endParaRPr>
          </a:p>
        </p:txBody>
      </p:sp>
      <p:sp>
        <p:nvSpPr>
          <p:cNvPr id="11" name="TextBox 10"/>
          <p:cNvSpPr txBox="1"/>
          <p:nvPr/>
        </p:nvSpPr>
        <p:spPr>
          <a:xfrm>
            <a:off x="4511040" y="2203679"/>
            <a:ext cx="538480" cy="769441"/>
          </a:xfrm>
          <a:prstGeom prst="rect">
            <a:avLst/>
          </a:prstGeom>
          <a:noFill/>
        </p:spPr>
        <p:txBody>
          <a:bodyPr wrap="square" rtlCol="0">
            <a:spAutoFit/>
          </a:bodyPr>
          <a:lstStyle/>
          <a:p>
            <a:pPr algn="ctr"/>
            <a:r>
              <a:rPr lang="en-US" sz="4400" b="1" dirty="0" smtClean="0">
                <a:solidFill>
                  <a:schemeClr val="tx2"/>
                </a:solidFill>
              </a:rPr>
              <a:t>?</a:t>
            </a:r>
            <a:endParaRPr lang="en-US" sz="4400" b="1" dirty="0">
              <a:solidFill>
                <a:schemeClr val="tx2"/>
              </a:solidFill>
            </a:endParaRPr>
          </a:p>
        </p:txBody>
      </p:sp>
      <p:sp>
        <p:nvSpPr>
          <p:cNvPr id="12" name="TextBox 11"/>
          <p:cNvSpPr txBox="1"/>
          <p:nvPr/>
        </p:nvSpPr>
        <p:spPr>
          <a:xfrm>
            <a:off x="4070162" y="2291996"/>
            <a:ext cx="538480" cy="769441"/>
          </a:xfrm>
          <a:prstGeom prst="rect">
            <a:avLst/>
          </a:prstGeom>
          <a:noFill/>
        </p:spPr>
        <p:txBody>
          <a:bodyPr wrap="square" rtlCol="0">
            <a:spAutoFit/>
          </a:bodyPr>
          <a:lstStyle/>
          <a:p>
            <a:pPr algn="ctr"/>
            <a:r>
              <a:rPr lang="en-US" sz="4400" b="1" dirty="0" smtClean="0">
                <a:solidFill>
                  <a:schemeClr val="bg2"/>
                </a:solidFill>
              </a:rPr>
              <a:t>?</a:t>
            </a:r>
            <a:endParaRPr lang="en-US" sz="4400" b="1" dirty="0">
              <a:solidFill>
                <a:schemeClr val="bg2"/>
              </a:solidFill>
            </a:endParaRPr>
          </a:p>
        </p:txBody>
      </p:sp>
      <p:sp>
        <p:nvSpPr>
          <p:cNvPr id="13" name="TextBox 12"/>
          <p:cNvSpPr txBox="1"/>
          <p:nvPr/>
        </p:nvSpPr>
        <p:spPr>
          <a:xfrm>
            <a:off x="4788476" y="1800720"/>
            <a:ext cx="538480" cy="769441"/>
          </a:xfrm>
          <a:prstGeom prst="rect">
            <a:avLst/>
          </a:prstGeom>
          <a:noFill/>
        </p:spPr>
        <p:txBody>
          <a:bodyPr wrap="square" rtlCol="0">
            <a:spAutoFit/>
          </a:bodyPr>
          <a:lstStyle/>
          <a:p>
            <a:pPr algn="ctr"/>
            <a:r>
              <a:rPr lang="en-US" sz="4400" b="1" dirty="0" smtClean="0">
                <a:solidFill>
                  <a:schemeClr val="accent4"/>
                </a:solidFill>
              </a:rPr>
              <a:t>?</a:t>
            </a:r>
            <a:endParaRPr lang="en-US" sz="4400" b="1" dirty="0">
              <a:solidFill>
                <a:schemeClr val="accent4"/>
              </a:solidFill>
            </a:endParaRPr>
          </a:p>
        </p:txBody>
      </p:sp>
      <p:sp>
        <p:nvSpPr>
          <p:cNvPr id="14" name="TextBox 13"/>
          <p:cNvSpPr txBox="1"/>
          <p:nvPr/>
        </p:nvSpPr>
        <p:spPr>
          <a:xfrm>
            <a:off x="4784959" y="2597519"/>
            <a:ext cx="538480" cy="769441"/>
          </a:xfrm>
          <a:prstGeom prst="rect">
            <a:avLst/>
          </a:prstGeom>
          <a:noFill/>
        </p:spPr>
        <p:txBody>
          <a:bodyPr wrap="square" rtlCol="0">
            <a:spAutoFit/>
          </a:bodyPr>
          <a:lstStyle/>
          <a:p>
            <a:pPr algn="ctr"/>
            <a:r>
              <a:rPr lang="en-US" sz="4400" b="1" dirty="0" smtClean="0">
                <a:solidFill>
                  <a:schemeClr val="accent2"/>
                </a:solidFill>
              </a:rPr>
              <a:t>?</a:t>
            </a:r>
            <a:endParaRPr lang="en-US" sz="4400" b="1" dirty="0">
              <a:solidFill>
                <a:schemeClr val="accent2"/>
              </a:solidFill>
            </a:endParaRPr>
          </a:p>
        </p:txBody>
      </p:sp>
      <p:sp>
        <p:nvSpPr>
          <p:cNvPr id="15" name="TextBox 14"/>
          <p:cNvSpPr txBox="1"/>
          <p:nvPr/>
        </p:nvSpPr>
        <p:spPr>
          <a:xfrm>
            <a:off x="4362283" y="1782480"/>
            <a:ext cx="538480" cy="769441"/>
          </a:xfrm>
          <a:prstGeom prst="rect">
            <a:avLst/>
          </a:prstGeom>
          <a:noFill/>
        </p:spPr>
        <p:txBody>
          <a:bodyPr wrap="square" rtlCol="0">
            <a:spAutoFit/>
          </a:bodyPr>
          <a:lstStyle/>
          <a:p>
            <a:pPr algn="ctr"/>
            <a:r>
              <a:rPr lang="en-US" sz="4400" b="1" dirty="0" smtClean="0">
                <a:solidFill>
                  <a:schemeClr val="accent3"/>
                </a:solidFill>
              </a:rPr>
              <a:t>?</a:t>
            </a:r>
            <a:endParaRPr lang="en-US" sz="4400" b="1" dirty="0">
              <a:solidFill>
                <a:schemeClr val="accent3"/>
              </a:solidFill>
            </a:endParaRPr>
          </a:p>
        </p:txBody>
      </p:sp>
      <p:sp>
        <p:nvSpPr>
          <p:cNvPr id="16" name="TextBox 15"/>
          <p:cNvSpPr txBox="1"/>
          <p:nvPr/>
        </p:nvSpPr>
        <p:spPr>
          <a:xfrm>
            <a:off x="4390799" y="2658478"/>
            <a:ext cx="538480" cy="769441"/>
          </a:xfrm>
          <a:prstGeom prst="rect">
            <a:avLst/>
          </a:prstGeom>
          <a:noFill/>
        </p:spPr>
        <p:txBody>
          <a:bodyPr wrap="square" rtlCol="0">
            <a:spAutoFit/>
          </a:bodyPr>
          <a:lstStyle/>
          <a:p>
            <a:pPr algn="ctr"/>
            <a:r>
              <a:rPr lang="en-US" sz="4400" b="1" dirty="0" smtClean="0">
                <a:solidFill>
                  <a:schemeClr val="accent5"/>
                </a:solidFill>
              </a:rPr>
              <a:t>?</a:t>
            </a:r>
            <a:endParaRPr lang="en-US" sz="4400" b="1" dirty="0">
              <a:solidFill>
                <a:schemeClr val="accent5"/>
              </a:solidFill>
            </a:endParaRPr>
          </a:p>
        </p:txBody>
      </p:sp>
    </p:spTree>
    <p:custDataLst>
      <p:tags r:id="rId1"/>
    </p:custDataLst>
    <p:extLst>
      <p:ext uri="{BB962C8B-B14F-4D97-AF65-F5344CB8AC3E}">
        <p14:creationId xmlns:p14="http://schemas.microsoft.com/office/powerpoint/2010/main" val="32455504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Q5mPLFn"/>
  <p:tag name="ARTICULATE_DESIGN_ID_CUSTOM DESIGN" val="Tk1MXIFB"/>
  <p:tag name="ARTICULATE_SLIDE_THUMBNAIL_REFRESH" val="1"/>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Learning Colors">
      <a:dk1>
        <a:sysClr val="windowText" lastClr="000000"/>
      </a:dk1>
      <a:lt1>
        <a:sysClr val="window" lastClr="FFFFFF"/>
      </a:lt1>
      <a:dk2>
        <a:srgbClr val="515CAA"/>
      </a:dk2>
      <a:lt2>
        <a:srgbClr val="D1A696"/>
      </a:lt2>
      <a:accent1>
        <a:srgbClr val="912573"/>
      </a:accent1>
      <a:accent2>
        <a:srgbClr val="0AA5CB"/>
      </a:accent2>
      <a:accent3>
        <a:srgbClr val="E3E425"/>
      </a:accent3>
      <a:accent4>
        <a:srgbClr val="E25D2A"/>
      </a:accent4>
      <a:accent5>
        <a:srgbClr val="959A72"/>
      </a:accent5>
      <a:accent6>
        <a:srgbClr val="8B97A7"/>
      </a:accent6>
      <a:hlink>
        <a:srgbClr val="0563C1"/>
      </a:hlink>
      <a:folHlink>
        <a:srgbClr val="954F72"/>
      </a:folHlink>
    </a:clrScheme>
    <a:fontScheme name="Custom 1">
      <a:majorFont>
        <a:latin typeface="Franklin Gothic Medium"/>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Learning Colors">
      <a:dk1>
        <a:sysClr val="windowText" lastClr="000000"/>
      </a:dk1>
      <a:lt1>
        <a:sysClr val="window" lastClr="FFFFFF"/>
      </a:lt1>
      <a:dk2>
        <a:srgbClr val="515CAA"/>
      </a:dk2>
      <a:lt2>
        <a:srgbClr val="D1A696"/>
      </a:lt2>
      <a:accent1>
        <a:srgbClr val="912573"/>
      </a:accent1>
      <a:accent2>
        <a:srgbClr val="0AA5CB"/>
      </a:accent2>
      <a:accent3>
        <a:srgbClr val="E3E425"/>
      </a:accent3>
      <a:accent4>
        <a:srgbClr val="E25D2A"/>
      </a:accent4>
      <a:accent5>
        <a:srgbClr val="959A72"/>
      </a:accent5>
      <a:accent6>
        <a:srgbClr val="8B97A7"/>
      </a:accent6>
      <a:hlink>
        <a:srgbClr val="0563C1"/>
      </a:hlink>
      <a:folHlink>
        <a:srgbClr val="954F72"/>
      </a:folHlink>
    </a:clrScheme>
    <a:fontScheme name="Custom 1">
      <a:majorFont>
        <a:latin typeface="Franklin Gothic Medium"/>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2"/>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7052</TotalTime>
  <Words>4639</Words>
  <Application>Microsoft Office PowerPoint</Application>
  <PresentationFormat>Widescreen</PresentationFormat>
  <Paragraphs>570</Paragraphs>
  <Slides>39</Slides>
  <Notes>0</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39</vt:i4>
      </vt:variant>
    </vt:vector>
  </HeadingPairs>
  <TitlesOfParts>
    <vt:vector size="44" baseType="lpstr">
      <vt:lpstr>Arial</vt:lpstr>
      <vt:lpstr>Calibri</vt:lpstr>
      <vt:lpstr>Franklin Gothic Medium</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Floor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Floor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Floor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Thornton Tomasetti,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Minium, Renee</dc:creator>
  <cp:lastModifiedBy>Minium, Renee</cp:lastModifiedBy>
  <cp:revision>341</cp:revision>
  <dcterms:created xsi:type="dcterms:W3CDTF">2017-02-15T13:27:16Z</dcterms:created>
  <dcterms:modified xsi:type="dcterms:W3CDTF">2019-01-02T15:09:13Z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DBA05614-8284-4AC5-804B-6B86F2900E63</vt:lpwstr>
  </property>
  <property fmtid="{D5CDD505-2E9C-101B-9397-08002B2CF9AE}" pid="3" name="ArticulatePath">
    <vt:lpwstr>Storyboard</vt:lpwstr>
  </property>
</Properties>
</file>